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351" r:id="rId5"/>
    <p:sldId id="374" r:id="rId6"/>
    <p:sldId id="448" r:id="rId7"/>
    <p:sldId id="373" r:id="rId8"/>
    <p:sldId id="381" r:id="rId9"/>
    <p:sldId id="264" r:id="rId10"/>
    <p:sldId id="262" r:id="rId11"/>
    <p:sldId id="265" r:id="rId12"/>
    <p:sldId id="432" r:id="rId13"/>
    <p:sldId id="429" r:id="rId14"/>
    <p:sldId id="383" r:id="rId15"/>
    <p:sldId id="452" r:id="rId16"/>
    <p:sldId id="380" r:id="rId17"/>
    <p:sldId id="461" r:id="rId18"/>
    <p:sldId id="462" r:id="rId19"/>
    <p:sldId id="276" r:id="rId20"/>
    <p:sldId id="257" r:id="rId21"/>
    <p:sldId id="271" r:id="rId22"/>
    <p:sldId id="261" r:id="rId23"/>
    <p:sldId id="275" r:id="rId24"/>
    <p:sldId id="467" r:id="rId25"/>
    <p:sldId id="286" r:id="rId26"/>
    <p:sldId id="431" r:id="rId27"/>
    <p:sldId id="476" r:id="rId28"/>
    <p:sldId id="484" r:id="rId29"/>
    <p:sldId id="434" r:id="rId30"/>
    <p:sldId id="441" r:id="rId31"/>
    <p:sldId id="496"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2"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6B426-E0C7-51F5-A93A-A51D55EC45BD}" v="3" dt="2024-06-18T11:52:04.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18-6-2024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Verdampen kost energie </a:t>
            </a:r>
          </a:p>
          <a:p>
            <a:r>
              <a:rPr lang="nl-NL"/>
              <a:t>Condensatie levert energie op</a:t>
            </a:r>
          </a:p>
          <a:p>
            <a:r>
              <a:rPr lang="nl-NL"/>
              <a:t>Waarom regent het bij ons zo veel?</a:t>
            </a:r>
          </a:p>
          <a:p>
            <a:r>
              <a:rPr lang="nl-NL"/>
              <a:t>Waarom nemen de </a:t>
            </a:r>
          </a:p>
          <a:p>
            <a:endParaRPr lang="nl-NL"/>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4</a:t>
            </a:fld>
            <a:endParaRPr lang="nl-NL"/>
          </a:p>
        </p:txBody>
      </p:sp>
    </p:spTree>
    <p:extLst>
      <p:ext uri="{BB962C8B-B14F-4D97-AF65-F5344CB8AC3E}">
        <p14:creationId xmlns:p14="http://schemas.microsoft.com/office/powerpoint/2010/main" val="390642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paar feiten:</a:t>
            </a:r>
          </a:p>
          <a:p>
            <a:r>
              <a:rPr lang="nl-NL"/>
              <a:t>Nederland heeft een oppervlakte van 41.543 km2 = 41.543.000.000,00 m2.</a:t>
            </a:r>
          </a:p>
          <a:p>
            <a:endParaRPr lang="nl-NL"/>
          </a:p>
          <a:p>
            <a:r>
              <a:rPr lang="nl-NL"/>
              <a:t>Eén millimeter regen komt overeen met één liter water op een oppervlakte van één vierkante meter.</a:t>
            </a:r>
          </a:p>
          <a:p>
            <a:endParaRPr lang="nl-NL"/>
          </a:p>
          <a:p>
            <a:r>
              <a:rPr lang="nl-NL"/>
              <a:t>Gemiddeld valt er in Nederland 800 mm regen per jaar. Dus 800 liter .</a:t>
            </a:r>
          </a:p>
          <a:p>
            <a:endParaRPr lang="nl-NL"/>
          </a:p>
          <a:p>
            <a:r>
              <a:rPr lang="nl-NL"/>
              <a:t>41.543.000.000,00 m2 x 800 l. = 33.243.400.000.000 liter regen per jaar.</a:t>
            </a:r>
          </a:p>
          <a:p>
            <a:endParaRPr lang="nl-NL"/>
          </a:p>
          <a:p>
            <a:r>
              <a:rPr lang="nl-NL"/>
              <a:t>Maar je zou met het aantal regendruppels komen!</a:t>
            </a:r>
          </a:p>
          <a:p>
            <a:r>
              <a:rPr lang="nl-NL"/>
              <a:t>Dat weet ik, gewoon een kwestie van eenvoudig terugrekenen.</a:t>
            </a:r>
          </a:p>
          <a:p>
            <a:endParaRPr lang="nl-NL"/>
          </a:p>
          <a:p>
            <a:r>
              <a:rPr lang="nl-NL"/>
              <a:t>33.243.400.000.000 liter =</a:t>
            </a:r>
          </a:p>
          <a:p>
            <a:endParaRPr lang="nl-NL"/>
          </a:p>
          <a:p>
            <a:r>
              <a:rPr lang="nl-NL"/>
              <a:t>33.243.400.000.000.000 ml.</a:t>
            </a:r>
          </a:p>
          <a:p>
            <a:endParaRPr lang="nl-NL"/>
          </a:p>
          <a:p>
            <a:r>
              <a:rPr lang="nl-NL"/>
              <a:t>En dat dan maal die 20 = 664.868.000.000.000.000 regendruppels.</a:t>
            </a:r>
          </a:p>
          <a:p>
            <a:endParaRPr lang="nl-NL"/>
          </a:p>
          <a:p>
            <a:r>
              <a:rPr lang="nl-NL"/>
              <a:t>Maar hoeveel regendruppels zouden er nodig zijn om heel Nederland te bedekken?</a:t>
            </a:r>
          </a:p>
          <a:p>
            <a:r>
              <a:rPr lang="nl-NL"/>
              <a:t>Er in dit geval even van uitgaan dat een regendruppel dan een soort van een vast lichaam heeft.</a:t>
            </a:r>
          </a:p>
          <a:p>
            <a:endParaRPr lang="nl-NL"/>
          </a:p>
          <a:p>
            <a:r>
              <a:rPr lang="nl-NL"/>
              <a:t>Nederland heeft een oppervlakte van 41.543.000.000,00 m2</a:t>
            </a:r>
          </a:p>
          <a:p>
            <a:endParaRPr lang="nl-NL"/>
          </a:p>
          <a:p>
            <a:r>
              <a:rPr lang="nl-NL"/>
              <a:t>Twintig regendruppels is dus niet alleen 1 ml, maar ook 1 cm3 en dat is vergelijkbaar met een klein suikerklontje. 1 x 1 x 1 cm = 1cm3 en in cm2 is dat 1 vierkante cm.</a:t>
            </a:r>
          </a:p>
          <a:p>
            <a:endParaRPr lang="nl-NL"/>
          </a:p>
          <a:p>
            <a:r>
              <a:rPr lang="nl-NL"/>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5</a:t>
            </a:fld>
            <a:endParaRPr lang="nl-NL"/>
          </a:p>
        </p:txBody>
      </p:sp>
    </p:spTree>
    <p:extLst>
      <p:ext uri="{BB962C8B-B14F-4D97-AF65-F5344CB8AC3E}">
        <p14:creationId xmlns:p14="http://schemas.microsoft.com/office/powerpoint/2010/main" val="271938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err="1">
                <a:solidFill>
                  <a:schemeClr val="tx1"/>
                </a:solidFill>
                <a:effectLst/>
                <a:latin typeface="+mn-lt"/>
                <a:ea typeface="+mn-ea"/>
                <a:cs typeface="+mn-cs"/>
              </a:rPr>
              <a:t>Farming</a:t>
            </a:r>
            <a:r>
              <a:rPr lang="nl-NL" sz="1200" b="1" i="0" kern="1200">
                <a:solidFill>
                  <a:schemeClr val="tx1"/>
                </a:solidFill>
                <a:effectLst/>
                <a:latin typeface="+mn-lt"/>
                <a:ea typeface="+mn-ea"/>
                <a:cs typeface="+mn-cs"/>
              </a:rPr>
              <a:t> gaat Land- en tuinbouworganisatie ZLTO met zes partners werken aan de benutting van dit potentieel. </a:t>
            </a:r>
            <a:endParaRPr lang="nl-NL" sz="1200" b="0" i="0" kern="1200">
              <a:solidFill>
                <a:schemeClr val="tx1"/>
              </a:solidFill>
              <a:effectLst/>
              <a:latin typeface="+mn-lt"/>
              <a:ea typeface="+mn-ea"/>
              <a:cs typeface="+mn-cs"/>
            </a:endParaRPr>
          </a:p>
          <a:p>
            <a:r>
              <a:rPr lang="nl-NL" sz="1200" b="0" i="0" kern="1200" cap="all">
                <a:solidFill>
                  <a:schemeClr val="tx1"/>
                </a:solidFill>
                <a:effectLst/>
                <a:latin typeface="+mn-lt"/>
                <a:ea typeface="+mn-ea"/>
                <a:cs typeface="+mn-cs"/>
              </a:rPr>
              <a:t>24-09-2018 17:00 | DOOR: MARTIJN VAN DER DONK</a:t>
            </a:r>
          </a:p>
          <a:p>
            <a:r>
              <a:rPr lang="nl-NL" sz="1200" b="0" i="0" kern="1200">
                <a:solidFill>
                  <a:schemeClr val="tx1"/>
                </a:solidFill>
                <a:effectLst/>
                <a:latin typeface="+mn-lt"/>
                <a:ea typeface="+mn-ea"/>
                <a:cs typeface="+mn-cs"/>
              </a:rPr>
              <a:t>Het project Carbon </a:t>
            </a:r>
            <a:r>
              <a:rPr lang="nl-NL" sz="1200" b="0" i="0" kern="1200" err="1">
                <a:solidFill>
                  <a:schemeClr val="tx1"/>
                </a:solidFill>
                <a:effectLst/>
                <a:latin typeface="+mn-lt"/>
                <a:ea typeface="+mn-ea"/>
                <a:cs typeface="+mn-cs"/>
              </a:rPr>
              <a:t>Farming</a:t>
            </a:r>
            <a:r>
              <a:rPr lang="nl-NL" sz="1200" b="0" i="0" kern="120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err="1">
                <a:solidFill>
                  <a:schemeClr val="tx1"/>
                </a:solidFill>
                <a:effectLst/>
                <a:latin typeface="+mn-lt"/>
                <a:ea typeface="+mn-ea"/>
                <a:cs typeface="+mn-cs"/>
              </a:rPr>
              <a:t>Bionext</a:t>
            </a:r>
            <a:r>
              <a:rPr lang="nl-NL" sz="1200" b="0" i="0" kern="1200">
                <a:solidFill>
                  <a:schemeClr val="tx1"/>
                </a:solidFill>
                <a:effectLst/>
                <a:latin typeface="+mn-lt"/>
                <a:ea typeface="+mn-ea"/>
                <a:cs typeface="+mn-cs"/>
              </a:rPr>
              <a:t>, Innovatiesteunpunt, </a:t>
            </a:r>
            <a:r>
              <a:rPr lang="nl-NL" sz="1200" b="0" i="0" kern="1200" err="1">
                <a:solidFill>
                  <a:schemeClr val="tx1"/>
                </a:solidFill>
                <a:effectLst/>
                <a:latin typeface="+mn-lt"/>
                <a:ea typeface="+mn-ea"/>
                <a:cs typeface="+mn-cs"/>
              </a:rPr>
              <a:t>Inagro</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Thünen</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Institut</a:t>
            </a:r>
            <a:r>
              <a:rPr lang="nl-NL" sz="1200" b="0" i="0" kern="1200">
                <a:solidFill>
                  <a:schemeClr val="tx1"/>
                </a:solidFill>
                <a:effectLst/>
                <a:latin typeface="+mn-lt"/>
                <a:ea typeface="+mn-ea"/>
                <a:cs typeface="+mn-cs"/>
              </a:rPr>
              <a:t>, 3N </a:t>
            </a:r>
            <a:r>
              <a:rPr lang="nl-NL" sz="1200" b="0" i="0" kern="1200" err="1">
                <a:solidFill>
                  <a:schemeClr val="tx1"/>
                </a:solidFill>
                <a:effectLst/>
                <a:latin typeface="+mn-lt"/>
                <a:ea typeface="+mn-ea"/>
                <a:cs typeface="+mn-cs"/>
              </a:rPr>
              <a:t>Kompetenzzentrum</a:t>
            </a:r>
            <a:r>
              <a:rPr lang="nl-NL" sz="1200" b="0" i="0" kern="1200">
                <a:solidFill>
                  <a:schemeClr val="tx1"/>
                </a:solidFill>
                <a:effectLst/>
                <a:latin typeface="+mn-lt"/>
                <a:ea typeface="+mn-ea"/>
                <a:cs typeface="+mn-cs"/>
              </a:rPr>
              <a:t> en NLRØ).</a:t>
            </a:r>
          </a:p>
          <a:p>
            <a:r>
              <a:rPr lang="nl-NL" sz="1200" b="1" i="0" kern="1200">
                <a:solidFill>
                  <a:schemeClr val="tx1"/>
                </a:solidFill>
                <a:effectLst/>
                <a:latin typeface="+mn-lt"/>
                <a:ea typeface="+mn-ea"/>
                <a:cs typeface="+mn-cs"/>
              </a:rPr>
              <a:t>Gezondere bodem</a:t>
            </a:r>
          </a:p>
          <a:p>
            <a:r>
              <a:rPr lang="nl-NL" sz="1200" b="0" i="0" kern="120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11</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ffectLst/>
              </a:rPr>
              <a:t>Opgave</a:t>
            </a:r>
          </a:p>
          <a:p>
            <a:r>
              <a:rPr lang="nl-NL">
                <a:effectLst/>
              </a:rPr>
              <a:t>Voorbeeld van relatie met water</a:t>
            </a:r>
          </a:p>
          <a:p>
            <a:r>
              <a:rPr lang="nl-NL">
                <a:effectLst/>
              </a:rPr>
              <a:t>Landbouw en voedsel</a:t>
            </a:r>
          </a:p>
          <a:p>
            <a:r>
              <a:rPr lang="nl-NL">
                <a:effectLst/>
              </a:rPr>
              <a:t>Zonder water geen landbouw en voedsel.</a:t>
            </a:r>
          </a:p>
          <a:p>
            <a:r>
              <a:rPr lang="nl-NL">
                <a:effectLst/>
              </a:rPr>
              <a:t>Landelijk gebied</a:t>
            </a:r>
          </a:p>
          <a:p>
            <a:r>
              <a:rPr lang="nl-NL">
                <a:effectLst/>
              </a:rPr>
              <a:t>Het karakter van het landelijk gebied wordt in grote delen van Nederland bepaald door de aanwezigheid van oppervlaktewater. Daarnaast liggen veel waterwingebieden in het landelijk gebied.</a:t>
            </a:r>
          </a:p>
          <a:p>
            <a:r>
              <a:rPr lang="nl-NL">
                <a:effectLst/>
              </a:rPr>
              <a:t>Klimaat</a:t>
            </a:r>
          </a:p>
          <a:p>
            <a:r>
              <a:rPr lang="nl-NL">
                <a:effectLst/>
              </a:rPr>
              <a:t>Als gevolg van de klimaatverandering veranderen de neerslagintensiteit en de neerslagfrequentie.</a:t>
            </a:r>
          </a:p>
          <a:p>
            <a:r>
              <a:rPr lang="nl-NL">
                <a:effectLst/>
              </a:rPr>
              <a:t>Energie</a:t>
            </a:r>
          </a:p>
          <a:p>
            <a:r>
              <a:rPr lang="nl-NL">
                <a:effectLst/>
              </a:rPr>
              <a:t>Water kan gebruikt worden om energie in op te slaan, dit is onder andere het geval bij </a:t>
            </a:r>
            <a:r>
              <a:rPr lang="nl-NL" sz="1200" u="sng" kern="1200">
                <a:solidFill>
                  <a:schemeClr val="tx1"/>
                </a:solidFill>
                <a:effectLst/>
                <a:latin typeface="+mn-lt"/>
                <a:ea typeface="+mn-ea"/>
                <a:cs typeface="+mn-cs"/>
                <a:hlinkClick r:id="rId3"/>
              </a:rPr>
              <a:t>warmte-koude-opslag in de bodem</a:t>
            </a:r>
            <a:r>
              <a:rPr lang="nl-NL">
                <a:effectLst/>
              </a:rPr>
              <a:t>.</a:t>
            </a:r>
          </a:p>
          <a:p>
            <a:r>
              <a:rPr lang="nl-NL">
                <a:effectLst/>
              </a:rPr>
              <a:t>Grondstoffen</a:t>
            </a:r>
          </a:p>
          <a:p>
            <a:r>
              <a:rPr lang="nl-NL">
                <a:effectLst/>
              </a:rPr>
              <a:t>Water is een grondstof.</a:t>
            </a:r>
          </a:p>
          <a:p>
            <a:r>
              <a:rPr lang="nl-NL">
                <a:effectLst/>
              </a:rPr>
              <a:t>Stad</a:t>
            </a:r>
          </a:p>
          <a:p>
            <a:r>
              <a:rPr lang="nl-NL">
                <a:effectLst/>
              </a:rPr>
              <a:t>Water in de stad maakt de stad leefbaar, maar te veel (hemel)water in de stad wordt als probleem ervaren.</a:t>
            </a:r>
          </a:p>
          <a:p>
            <a:r>
              <a:rPr lang="nl-NL">
                <a:effectLst/>
              </a:rPr>
              <a:t>Bodemkwaliteitszorg</a:t>
            </a:r>
          </a:p>
          <a:p>
            <a:r>
              <a:rPr lang="nl-NL">
                <a:effectLst/>
              </a:rPr>
              <a:t>(Grond)water maakt onderdeel uit van de bodem en daarmee het natuurlijk systeem. Zorg voor de bodemkwaliteit betekent dus ook zorg voor de kwaliteit van het (grond)water.</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12</a:t>
            </a:fld>
            <a:endParaRPr lang="nl-NL"/>
          </a:p>
        </p:txBody>
      </p:sp>
    </p:spTree>
    <p:extLst>
      <p:ext uri="{BB962C8B-B14F-4D97-AF65-F5344CB8AC3E}">
        <p14:creationId xmlns:p14="http://schemas.microsoft.com/office/powerpoint/2010/main" val="992893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385154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18678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58051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89463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61210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18-6-2024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18-6-2024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51540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89064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18757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321141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18-6-2024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92975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75" r:id="rId7"/>
    <p:sldLayoutId id="2147483678" r:id="rId8"/>
    <p:sldLayoutId id="2147483679"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753848" y="1543050"/>
            <a:ext cx="8534400" cy="4722530"/>
          </a:xfrm>
        </p:spPr>
        <p:txBody>
          <a:bodyPr vert="horz" lIns="91440" tIns="45720" rIns="91440" bIns="45720" rtlCol="0" anchor="t">
            <a:normAutofit/>
          </a:bodyPr>
          <a:lstStyle/>
          <a:p>
            <a:r>
              <a:rPr lang="nl-NL" sz="4000">
                <a:solidFill>
                  <a:schemeClr val="tx1"/>
                </a:solidFill>
              </a:rPr>
              <a:t>Inrichting van een gebied</a:t>
            </a:r>
          </a:p>
          <a:p>
            <a:endParaRPr lang="nl-NL" sz="2800">
              <a:solidFill>
                <a:schemeClr val="tx1"/>
              </a:solidFill>
              <a:cs typeface="Calibri"/>
            </a:endParaRPr>
          </a:p>
          <a:p>
            <a:endParaRPr lang="nl-NL" sz="4000">
              <a:solidFill>
                <a:schemeClr val="tx1"/>
              </a:solidFill>
            </a:endParaRPr>
          </a:p>
          <a:p>
            <a:endParaRPr lang="nl-NL" sz="4000">
              <a:solidFill>
                <a:schemeClr val="tx1"/>
              </a:solidFill>
            </a:endParaRPr>
          </a:p>
        </p:txBody>
      </p:sp>
      <p:sp>
        <p:nvSpPr>
          <p:cNvPr id="2" name="Titel 1"/>
          <p:cNvSpPr>
            <a:spLocks noGrp="1"/>
          </p:cNvSpPr>
          <p:nvPr>
            <p:ph type="ctrTitle"/>
          </p:nvPr>
        </p:nvSpPr>
        <p:spPr>
          <a:xfrm>
            <a:off x="-300660" y="809447"/>
            <a:ext cx="1424066" cy="5838029"/>
          </a:xfrm>
        </p:spPr>
        <p:txBody>
          <a:bodyPr vert="vert270">
            <a:normAutofit/>
          </a:bodyPr>
          <a:lstStyle/>
          <a:p>
            <a:r>
              <a:rPr lang="nl-NL" sz="4800"/>
              <a:t>Water en energie</a:t>
            </a:r>
          </a:p>
        </p:txBody>
      </p:sp>
      <p:sp>
        <p:nvSpPr>
          <p:cNvPr id="4" name="Ondertitel 2"/>
          <p:cNvSpPr txBox="1">
            <a:spLocks/>
          </p:cNvSpPr>
          <p:nvPr/>
        </p:nvSpPr>
        <p:spPr>
          <a:xfrm>
            <a:off x="3936650" y="5865090"/>
            <a:ext cx="3668333" cy="128911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latin typeface="Arial"/>
                <a:cs typeface="Arial"/>
              </a:rPr>
              <a:t>19-06-2024</a:t>
            </a:r>
            <a:endParaRPr lang="nl-NL" dirty="0">
              <a:solidFill>
                <a:schemeClr val="tx1"/>
              </a:solidFill>
            </a:endParaRPr>
          </a:p>
          <a:p>
            <a:r>
              <a:rPr lang="nl-NL" sz="2400" dirty="0">
                <a:solidFill>
                  <a:schemeClr val="tx1"/>
                </a:solidFill>
                <a:latin typeface="Arial"/>
                <a:cs typeface="Arial"/>
              </a:rPr>
              <a:t>Jaar 1 Periode 4, Les 7</a:t>
            </a:r>
            <a:endParaRPr lang="nl-NL" sz="2400" dirty="0">
              <a:solidFill>
                <a:schemeClr val="tx1"/>
              </a:solidFill>
            </a:endParaRPr>
          </a:p>
        </p:txBody>
      </p:sp>
      <p:pic>
        <p:nvPicPr>
          <p:cNvPr id="1026" name="Picture 2" descr="herhaling - Robic">
            <a:extLst>
              <a:ext uri="{FF2B5EF4-FFF2-40B4-BE49-F238E27FC236}">
                <a16:creationId xmlns:a16="http://schemas.microsoft.com/office/drawing/2014/main" id="{B392B38C-526A-47E6-2982-CF0D7D2BF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988" y="2346473"/>
            <a:ext cx="4162008" cy="311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a:t>Water doorlaatbaarheid</a:t>
            </a:r>
            <a:endParaRPr lang="nl-NL" sz="3600">
              <a:cs typeface="Calibri Light"/>
            </a:endParaRPr>
          </a:p>
        </p:txBody>
      </p:sp>
      <p:pic>
        <p:nvPicPr>
          <p:cNvPr id="12290" name="Picture 2" descr="(2 tot 63Âµ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594" y="1412391"/>
            <a:ext cx="4867597" cy="475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9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Carbon-</a:t>
            </a:r>
            <a:r>
              <a:rPr lang="nl-NL" err="1"/>
              <a:t>farming</a:t>
            </a: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a:t>CO</a:t>
            </a:r>
            <a:r>
              <a:rPr lang="nl-NL" sz="1800"/>
              <a:t>2</a:t>
            </a:r>
            <a:r>
              <a:rPr lang="nl-NL"/>
              <a:t> opslag in de bodem</a:t>
            </a:r>
          </a:p>
          <a:p>
            <a:r>
              <a:rPr lang="nl-NL"/>
              <a:t>Betere bodemgesteldheid gezondere bodem</a:t>
            </a:r>
            <a:endParaRPr lang="nl-NL">
              <a:cs typeface="Calibri"/>
            </a:endParaRPr>
          </a:p>
          <a:p>
            <a:r>
              <a:rPr lang="nl-NL"/>
              <a:t>Betere waterhuishouding en retentie</a:t>
            </a:r>
            <a:endParaRPr lang="nl-NL">
              <a:cs typeface="Calibri"/>
            </a:endParaRPr>
          </a:p>
          <a:p>
            <a:endParaRPr lang="nl-NL"/>
          </a:p>
        </p:txBody>
      </p:sp>
    </p:spTree>
    <p:extLst>
      <p:ext uri="{BB962C8B-B14F-4D97-AF65-F5344CB8AC3E}">
        <p14:creationId xmlns:p14="http://schemas.microsoft.com/office/powerpoint/2010/main" val="423354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Opgaven voor water in relatie tot bodem </a:t>
            </a:r>
          </a:p>
        </p:txBody>
      </p:sp>
      <p:sp>
        <p:nvSpPr>
          <p:cNvPr id="3" name="Tijdelijke aanduiding voor inhoud 2"/>
          <p:cNvSpPr>
            <a:spLocks noGrp="1"/>
          </p:cNvSpPr>
          <p:nvPr>
            <p:ph idx="1"/>
          </p:nvPr>
        </p:nvSpPr>
        <p:spPr/>
        <p:txBody>
          <a:bodyPr>
            <a:normAutofit/>
          </a:bodyPr>
          <a:lstStyle/>
          <a:p>
            <a:r>
              <a:rPr lang="nl-NL"/>
              <a:t>Het veiligstellen van voldoende en kwalitatief goed oppervlakte- en </a:t>
            </a:r>
            <a:r>
              <a:rPr lang="nl-NL" u="sng">
                <a:hlinkClick r:id="rId3"/>
              </a:rPr>
              <a:t>grondwater</a:t>
            </a:r>
            <a:r>
              <a:rPr lang="nl-NL"/>
              <a:t> (gebruik van water als grondstof).</a:t>
            </a:r>
          </a:p>
          <a:p>
            <a:r>
              <a:rPr lang="nl-NL"/>
              <a:t>Het beschermen van het land, het landgebruik tegen </a:t>
            </a:r>
            <a:r>
              <a:rPr lang="nl-NL" err="1"/>
              <a:t>wateronder</a:t>
            </a:r>
            <a:r>
              <a:rPr lang="nl-NL"/>
              <a:t>- en overlast (inpassing van water in het landgebruik).</a:t>
            </a:r>
          </a:p>
          <a:p>
            <a:r>
              <a:rPr lang="nl-NL"/>
              <a:t>Het beheren en beheersen van de effecten van water(gebruik) op het natuurlijk systeem zoals bodemdaling en verzilting, enz.</a:t>
            </a:r>
          </a:p>
          <a:p>
            <a:endParaRPr lang="nl-NL"/>
          </a:p>
          <a:p>
            <a:endParaRPr lang="nl-NL"/>
          </a:p>
        </p:txBody>
      </p:sp>
    </p:spTree>
    <p:extLst>
      <p:ext uri="{BB962C8B-B14F-4D97-AF65-F5344CB8AC3E}">
        <p14:creationId xmlns:p14="http://schemas.microsoft.com/office/powerpoint/2010/main" val="253881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3268717" y="0"/>
          <a:ext cx="8923284" cy="6858001"/>
        </p:xfrm>
        <a:graphic>
          <a:graphicData uri="http://schemas.openxmlformats.org/drawingml/2006/table">
            <a:tbl>
              <a:tblPr firstRow="1" bandRow="1">
                <a:tableStyleId>{5C22544A-7EE6-4342-B048-85BDC9FD1C3A}</a:tableStyleId>
              </a:tblPr>
              <a:tblGrid>
                <a:gridCol w="4461642">
                  <a:extLst>
                    <a:ext uri="{9D8B030D-6E8A-4147-A177-3AD203B41FA5}">
                      <a16:colId xmlns:a16="http://schemas.microsoft.com/office/drawing/2014/main" val="3459942958"/>
                    </a:ext>
                  </a:extLst>
                </a:gridCol>
                <a:gridCol w="4461642">
                  <a:extLst>
                    <a:ext uri="{9D8B030D-6E8A-4147-A177-3AD203B41FA5}">
                      <a16:colId xmlns:a16="http://schemas.microsoft.com/office/drawing/2014/main" val="4249501132"/>
                    </a:ext>
                  </a:extLst>
                </a:gridCol>
              </a:tblGrid>
              <a:tr h="375007">
                <a:tc>
                  <a:txBody>
                    <a:bodyPr/>
                    <a:lstStyle/>
                    <a:p>
                      <a:r>
                        <a:rPr lang="nl-NL"/>
                        <a:t>Opgave</a:t>
                      </a:r>
                    </a:p>
                  </a:txBody>
                  <a:tcPr/>
                </a:tc>
                <a:tc>
                  <a:txBody>
                    <a:bodyPr/>
                    <a:lstStyle/>
                    <a:p>
                      <a:r>
                        <a:rPr lang="nl-NL"/>
                        <a:t>Voorbeeld relatie met water</a:t>
                      </a:r>
                    </a:p>
                  </a:txBody>
                  <a:tcPr/>
                </a:tc>
                <a:extLst>
                  <a:ext uri="{0D108BD9-81ED-4DB2-BD59-A6C34878D82A}">
                    <a16:rowId xmlns:a16="http://schemas.microsoft.com/office/drawing/2014/main" val="3478431404"/>
                  </a:ext>
                </a:extLst>
              </a:tr>
              <a:tr h="375007">
                <a:tc>
                  <a:txBody>
                    <a:bodyPr/>
                    <a:lstStyle/>
                    <a:p>
                      <a:r>
                        <a:rPr lang="nl-NL"/>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Zonder water geen landbouw en voedsel.</a:t>
                      </a:r>
                    </a:p>
                  </a:txBody>
                  <a:tcPr/>
                </a:tc>
                <a:extLst>
                  <a:ext uri="{0D108BD9-81ED-4DB2-BD59-A6C34878D82A}">
                    <a16:rowId xmlns:a16="http://schemas.microsoft.com/office/drawing/2014/main" val="2155939026"/>
                  </a:ext>
                </a:extLst>
              </a:tr>
              <a:tr h="1479479">
                <a:tc>
                  <a:txBody>
                    <a:bodyPr/>
                    <a:lstStyle/>
                    <a:p>
                      <a:r>
                        <a:rPr lang="nl-NL"/>
                        <a:t>Landelijk gebied</a:t>
                      </a:r>
                    </a:p>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924674">
                <a:tc>
                  <a:txBody>
                    <a:bodyPr/>
                    <a:lstStyle/>
                    <a:p>
                      <a:r>
                        <a:rPr lang="nl-NL"/>
                        <a:t>Klimaat</a:t>
                      </a:r>
                    </a:p>
                  </a:txBody>
                  <a:tcPr/>
                </a:tc>
                <a:tc>
                  <a:txBody>
                    <a:bodyPr/>
                    <a:lstStyle/>
                    <a:p>
                      <a:r>
                        <a:rPr lang="nl-NL"/>
                        <a:t>Als gevolg van de klimaatverandering veranderen de neerslagintensiteit en de neerslagfrequentie.</a:t>
                      </a:r>
                    </a:p>
                  </a:txBody>
                  <a:tcPr/>
                </a:tc>
                <a:extLst>
                  <a:ext uri="{0D108BD9-81ED-4DB2-BD59-A6C34878D82A}">
                    <a16:rowId xmlns:a16="http://schemas.microsoft.com/office/drawing/2014/main" val="1990491774"/>
                  </a:ext>
                </a:extLst>
              </a:tr>
              <a:tr h="924674">
                <a:tc>
                  <a:txBody>
                    <a:bodyPr/>
                    <a:lstStyle/>
                    <a:p>
                      <a:r>
                        <a:rPr lang="nl-NL"/>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5007">
                <a:tc>
                  <a:txBody>
                    <a:bodyPr/>
                    <a:lstStyle/>
                    <a:p>
                      <a:r>
                        <a:rPr lang="nl-NL"/>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is een grondstof.</a:t>
                      </a:r>
                    </a:p>
                  </a:txBody>
                  <a:tcPr/>
                </a:tc>
                <a:extLst>
                  <a:ext uri="{0D108BD9-81ED-4DB2-BD59-A6C34878D82A}">
                    <a16:rowId xmlns:a16="http://schemas.microsoft.com/office/drawing/2014/main" val="2817154621"/>
                  </a:ext>
                </a:extLst>
              </a:tr>
              <a:tr h="924674">
                <a:tc>
                  <a:txBody>
                    <a:bodyPr/>
                    <a:lstStyle/>
                    <a:p>
                      <a:r>
                        <a:rPr lang="nl-NL"/>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in de stad maakt de stad leefbaar, maar te veel (hemel)water in de stad wordt als probleem ervaren.</a:t>
                      </a:r>
                    </a:p>
                  </a:txBody>
                  <a:tcPr/>
                </a:tc>
                <a:extLst>
                  <a:ext uri="{0D108BD9-81ED-4DB2-BD59-A6C34878D82A}">
                    <a16:rowId xmlns:a16="http://schemas.microsoft.com/office/drawing/2014/main" val="618843580"/>
                  </a:ext>
                </a:extLst>
              </a:tr>
              <a:tr h="1479479">
                <a:tc>
                  <a:txBody>
                    <a:bodyPr/>
                    <a:lstStyle/>
                    <a:p>
                      <a:r>
                        <a:rPr lang="nl-NL"/>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normAutofit fontScale="90000"/>
          </a:bodyPr>
          <a:lstStyle/>
          <a:p>
            <a:r>
              <a:rPr lang="nl-NL"/>
              <a:t>Relatie met andere opgave</a:t>
            </a:r>
          </a:p>
        </p:txBody>
      </p:sp>
    </p:spTree>
    <p:extLst>
      <p:ext uri="{BB962C8B-B14F-4D97-AF65-F5344CB8AC3E}">
        <p14:creationId xmlns:p14="http://schemas.microsoft.com/office/powerpoint/2010/main" val="124309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13EC5FB-DB25-41AB-AAE2-B997DBADAB50}"/>
              </a:ext>
            </a:extLst>
          </p:cNvPr>
          <p:cNvPicPr>
            <a:picLocks noGrp="1" noChangeAspect="1"/>
          </p:cNvPicPr>
          <p:nvPr>
            <p:ph idx="1"/>
          </p:nvPr>
        </p:nvPicPr>
        <p:blipFill>
          <a:blip r:embed="rId2"/>
          <a:stretch>
            <a:fillRect/>
          </a:stretch>
        </p:blipFill>
        <p:spPr>
          <a:xfrm>
            <a:off x="942974" y="852714"/>
            <a:ext cx="8201025" cy="5563730"/>
          </a:xfrm>
        </p:spPr>
      </p:pic>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a:t>Hitte-eiland effect</a:t>
            </a:r>
          </a:p>
        </p:txBody>
      </p:sp>
    </p:spTree>
    <p:extLst>
      <p:ext uri="{BB962C8B-B14F-4D97-AF65-F5344CB8AC3E}">
        <p14:creationId xmlns:p14="http://schemas.microsoft.com/office/powerpoint/2010/main" val="6650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A5BCB8E-232E-423B-89B2-5752887B0909}"/>
              </a:ext>
            </a:extLst>
          </p:cNvPr>
          <p:cNvPicPr>
            <a:picLocks noGrp="1" noChangeAspect="1"/>
          </p:cNvPicPr>
          <p:nvPr>
            <p:ph idx="1"/>
          </p:nvPr>
        </p:nvPicPr>
        <p:blipFill>
          <a:blip r:embed="rId2"/>
          <a:stretch>
            <a:fillRect/>
          </a:stretch>
        </p:blipFill>
        <p:spPr>
          <a:xfrm>
            <a:off x="5790440" y="2419350"/>
            <a:ext cx="5334760" cy="3365297"/>
          </a:xfrm>
        </p:spPr>
      </p:pic>
      <p:pic>
        <p:nvPicPr>
          <p:cNvPr id="7" name="Afbeelding 6">
            <a:extLst>
              <a:ext uri="{FF2B5EF4-FFF2-40B4-BE49-F238E27FC236}">
                <a16:creationId xmlns:a16="http://schemas.microsoft.com/office/drawing/2014/main" id="{1BCA9EC9-4C06-47B4-95C5-C86AEBE09D31}"/>
              </a:ext>
            </a:extLst>
          </p:cNvPr>
          <p:cNvPicPr>
            <a:picLocks noChangeAspect="1"/>
          </p:cNvPicPr>
          <p:nvPr/>
        </p:nvPicPr>
        <p:blipFill rotWithShape="1">
          <a:blip r:embed="rId3"/>
          <a:srcRect l="1425"/>
          <a:stretch/>
        </p:blipFill>
        <p:spPr>
          <a:xfrm>
            <a:off x="409575" y="879063"/>
            <a:ext cx="4995404" cy="3992489"/>
          </a:xfrm>
          <a:prstGeom prst="rect">
            <a:avLst/>
          </a:prstGeom>
        </p:spPr>
      </p:pic>
      <p:sp>
        <p:nvSpPr>
          <p:cNvPr id="8" name="Titel 1">
            <a:extLst>
              <a:ext uri="{FF2B5EF4-FFF2-40B4-BE49-F238E27FC236}">
                <a16:creationId xmlns:a16="http://schemas.microsoft.com/office/drawing/2014/main" id="{A4D1EB00-EFC6-4933-B1A0-C642C2219DDE}"/>
              </a:ext>
            </a:extLst>
          </p:cNvPr>
          <p:cNvSpPr>
            <a:spLocks noGrp="1"/>
          </p:cNvSpPr>
          <p:nvPr>
            <p:ph type="title"/>
          </p:nvPr>
        </p:nvSpPr>
        <p:spPr>
          <a:xfrm>
            <a:off x="1360157" y="230991"/>
            <a:ext cx="8860565" cy="648072"/>
          </a:xfrm>
        </p:spPr>
        <p:txBody>
          <a:bodyPr>
            <a:normAutofit fontScale="90000"/>
          </a:bodyPr>
          <a:lstStyle/>
          <a:p>
            <a:r>
              <a:rPr lang="nl-NL"/>
              <a:t>Water</a:t>
            </a:r>
          </a:p>
        </p:txBody>
      </p:sp>
    </p:spTree>
    <p:extLst>
      <p:ext uri="{BB962C8B-B14F-4D97-AF65-F5344CB8AC3E}">
        <p14:creationId xmlns:p14="http://schemas.microsoft.com/office/powerpoint/2010/main" val="249172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A046-7DD3-4805-B109-060274D40937}"/>
              </a:ext>
            </a:extLst>
          </p:cNvPr>
          <p:cNvSpPr>
            <a:spLocks noGrp="1"/>
          </p:cNvSpPr>
          <p:nvPr>
            <p:ph type="title"/>
          </p:nvPr>
        </p:nvSpPr>
        <p:spPr/>
        <p:txBody>
          <a:bodyPr/>
          <a:lstStyle/>
          <a:p>
            <a:r>
              <a:rPr lang="nl-NL"/>
              <a:t>Klimaatakkoord</a:t>
            </a:r>
          </a:p>
        </p:txBody>
      </p:sp>
      <p:sp>
        <p:nvSpPr>
          <p:cNvPr id="3" name="Tijdelijke aanduiding voor inhoud 2">
            <a:extLst>
              <a:ext uri="{FF2B5EF4-FFF2-40B4-BE49-F238E27FC236}">
                <a16:creationId xmlns:a16="http://schemas.microsoft.com/office/drawing/2014/main" id="{552610EF-6328-453D-8875-E44440C741E8}"/>
              </a:ext>
            </a:extLst>
          </p:cNvPr>
          <p:cNvSpPr>
            <a:spLocks noGrp="1"/>
          </p:cNvSpPr>
          <p:nvPr>
            <p:ph idx="1"/>
          </p:nvPr>
        </p:nvSpPr>
        <p:spPr/>
        <p:txBody>
          <a:bodyPr/>
          <a:lstStyle/>
          <a:p>
            <a:r>
              <a:rPr lang="nl-NL"/>
              <a:t>In 2030 reductie CO</a:t>
            </a:r>
            <a:r>
              <a:rPr lang="nl-NL" sz="2000"/>
              <a:t>2</a:t>
            </a:r>
            <a:r>
              <a:rPr lang="nl-NL"/>
              <a:t> uitstoot met 49% (t.o.v. 1990)</a:t>
            </a:r>
          </a:p>
          <a:p>
            <a:r>
              <a:rPr lang="nl-NL"/>
              <a:t>In 2050 reductie CO</a:t>
            </a:r>
            <a:r>
              <a:rPr lang="nl-NL" sz="2000"/>
              <a:t>2</a:t>
            </a:r>
            <a:r>
              <a:rPr lang="nl-NL"/>
              <a:t> uitstoot met 95% (t.o.v. 1990)</a:t>
            </a:r>
          </a:p>
          <a:p>
            <a:r>
              <a:rPr lang="nl-NL"/>
              <a:t>Inzet duurzame energiebronnen!</a:t>
            </a:r>
          </a:p>
          <a:p>
            <a:r>
              <a:rPr lang="nl-NL"/>
              <a:t>Uitwerking in 30 energieregio’s.</a:t>
            </a:r>
          </a:p>
          <a:p>
            <a:r>
              <a:rPr lang="nl-NL"/>
              <a:t>Per regio een uitwerking van een Regionale Energie Strategie</a:t>
            </a:r>
          </a:p>
          <a:p>
            <a:endParaRPr lang="nl-NL"/>
          </a:p>
        </p:txBody>
      </p:sp>
    </p:spTree>
    <p:extLst>
      <p:ext uri="{BB962C8B-B14F-4D97-AF65-F5344CB8AC3E}">
        <p14:creationId xmlns:p14="http://schemas.microsoft.com/office/powerpoint/2010/main" val="173813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2715" y="365125"/>
            <a:ext cx="10515600" cy="1325563"/>
          </a:xfrm>
        </p:spPr>
        <p:txBody>
          <a:bodyPr/>
          <a:lstStyle/>
          <a:p>
            <a:r>
              <a:rPr lang="nl-NL"/>
              <a:t>Energie en ruimtevraag</a:t>
            </a:r>
          </a:p>
        </p:txBody>
      </p:sp>
      <p:pic>
        <p:nvPicPr>
          <p:cNvPr id="4" name="Tijdelijke aanduiding voor inhoud 3"/>
          <p:cNvPicPr>
            <a:picLocks noGrp="1" noChangeAspect="1"/>
          </p:cNvPicPr>
          <p:nvPr>
            <p:ph idx="1"/>
          </p:nvPr>
        </p:nvPicPr>
        <p:blipFill rotWithShape="1">
          <a:blip r:embed="rId2"/>
          <a:srcRect l="10383" t="22969" r="27017" b="10225"/>
          <a:stretch/>
        </p:blipFill>
        <p:spPr>
          <a:xfrm>
            <a:off x="1095505" y="1690688"/>
            <a:ext cx="7395352" cy="4437211"/>
          </a:xfrm>
          <a:prstGeom prst="rect">
            <a:avLst/>
          </a:prstGeom>
        </p:spPr>
      </p:pic>
      <p:pic>
        <p:nvPicPr>
          <p:cNvPr id="6" name="Afbeelding 5"/>
          <p:cNvPicPr>
            <a:picLocks noChangeAspect="1"/>
          </p:cNvPicPr>
          <p:nvPr/>
        </p:nvPicPr>
        <p:blipFill rotWithShape="1">
          <a:blip r:embed="rId3"/>
          <a:srcRect l="74318" t="16617" r="2256" b="17114"/>
          <a:stretch/>
        </p:blipFill>
        <p:spPr>
          <a:xfrm>
            <a:off x="8946038" y="1219200"/>
            <a:ext cx="3086306" cy="4908699"/>
          </a:xfrm>
          <a:prstGeom prst="rect">
            <a:avLst/>
          </a:prstGeom>
        </p:spPr>
      </p:pic>
    </p:spTree>
    <p:extLst>
      <p:ext uri="{BB962C8B-B14F-4D97-AF65-F5344CB8AC3E}">
        <p14:creationId xmlns:p14="http://schemas.microsoft.com/office/powerpoint/2010/main" val="179992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Energieverbruik heel Nederland </a:t>
            </a:r>
          </a:p>
        </p:txBody>
      </p:sp>
      <p:sp>
        <p:nvSpPr>
          <p:cNvPr id="3" name="Tijdelijke aanduiding voor inhoud 2"/>
          <p:cNvSpPr>
            <a:spLocks noGrp="1"/>
          </p:cNvSpPr>
          <p:nvPr>
            <p:ph idx="1"/>
          </p:nvPr>
        </p:nvSpPr>
        <p:spPr/>
        <p:txBody>
          <a:bodyPr>
            <a:normAutofit lnSpcReduction="10000"/>
          </a:bodyPr>
          <a:lstStyle/>
          <a:p>
            <a:r>
              <a:rPr lang="nl-NL"/>
              <a:t>In totaal gebruikten particulieren en de industrie samen circa 3.000 </a:t>
            </a:r>
            <a:r>
              <a:rPr lang="nl-NL" err="1"/>
              <a:t>petajoule</a:t>
            </a:r>
            <a:r>
              <a:rPr lang="nl-NL"/>
              <a:t> </a:t>
            </a:r>
          </a:p>
          <a:p>
            <a:endParaRPr lang="nl-NL"/>
          </a:p>
          <a:p>
            <a:r>
              <a:rPr lang="nl-NL"/>
              <a:t>Staat gelijk aan 12.000 km</a:t>
            </a:r>
            <a:r>
              <a:rPr lang="nl-NL" baseline="30000"/>
              <a:t>2</a:t>
            </a:r>
            <a:r>
              <a:rPr lang="nl-NL"/>
              <a:t> zonnepanelen</a:t>
            </a:r>
          </a:p>
          <a:p>
            <a:r>
              <a:rPr lang="nl-NL"/>
              <a:t>of 142.000 km</a:t>
            </a:r>
            <a:r>
              <a:rPr lang="nl-NL" baseline="30000"/>
              <a:t>2</a:t>
            </a:r>
            <a:r>
              <a:rPr lang="nl-NL"/>
              <a:t> Biomassateelt;</a:t>
            </a:r>
          </a:p>
          <a:p>
            <a:r>
              <a:rPr lang="nl-NL"/>
              <a:t>of 100.000 Windmolens…….</a:t>
            </a:r>
          </a:p>
          <a:p>
            <a:endParaRPr lang="nl-NL"/>
          </a:p>
          <a:p>
            <a:r>
              <a:rPr lang="nl-NL"/>
              <a:t>Totaal oppervlakte Nederland  is 41.543 km²</a:t>
            </a:r>
          </a:p>
          <a:p>
            <a:r>
              <a:rPr lang="nl-NL"/>
              <a:t>Kortom: GROTE UITDAGING en inzet op diverse oplossingen</a:t>
            </a:r>
          </a:p>
        </p:txBody>
      </p:sp>
    </p:spTree>
    <p:extLst>
      <p:ext uri="{BB962C8B-B14F-4D97-AF65-F5344CB8AC3E}">
        <p14:creationId xmlns:p14="http://schemas.microsoft.com/office/powerpoint/2010/main" val="290601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6697835" y="5644188"/>
            <a:ext cx="8956334" cy="1325563"/>
          </a:xfrm>
        </p:spPr>
        <p:txBody>
          <a:bodyPr/>
          <a:lstStyle/>
          <a:p>
            <a:r>
              <a:rPr lang="nl-NL"/>
              <a:t>Energie uit wind</a:t>
            </a:r>
          </a:p>
        </p:txBody>
      </p:sp>
      <p:pic>
        <p:nvPicPr>
          <p:cNvPr id="3" name="Afbeelding 2">
            <a:extLst>
              <a:ext uri="{FF2B5EF4-FFF2-40B4-BE49-F238E27FC236}">
                <a16:creationId xmlns:a16="http://schemas.microsoft.com/office/drawing/2014/main" id="{698AD5CC-880B-4B8A-88CB-A4DDA45C0226}"/>
              </a:ext>
            </a:extLst>
          </p:cNvPr>
          <p:cNvPicPr>
            <a:picLocks noChangeAspect="1"/>
          </p:cNvPicPr>
          <p:nvPr/>
        </p:nvPicPr>
        <p:blipFill>
          <a:blip r:embed="rId2"/>
          <a:stretch>
            <a:fillRect/>
          </a:stretch>
        </p:blipFill>
        <p:spPr>
          <a:xfrm>
            <a:off x="430652" y="831809"/>
            <a:ext cx="7622355" cy="5663382"/>
          </a:xfrm>
          <a:prstGeom prst="rect">
            <a:avLst/>
          </a:prstGeom>
        </p:spPr>
      </p:pic>
    </p:spTree>
    <p:extLst>
      <p:ext uri="{BB962C8B-B14F-4D97-AF65-F5344CB8AC3E}">
        <p14:creationId xmlns:p14="http://schemas.microsoft.com/office/powerpoint/2010/main" val="419265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3E7D-5800-4D30-8811-A8DD986A1BBD}"/>
              </a:ext>
            </a:extLst>
          </p:cNvPr>
          <p:cNvSpPr>
            <a:spLocks noGrp="1"/>
          </p:cNvSpPr>
          <p:nvPr>
            <p:ph type="title"/>
          </p:nvPr>
        </p:nvSpPr>
        <p:spPr/>
        <p:txBody>
          <a:bodyPr/>
          <a:lstStyle/>
          <a:p>
            <a:r>
              <a:rPr lang="nl-NL"/>
              <a:t>Principes bij neerslag</a:t>
            </a:r>
          </a:p>
        </p:txBody>
      </p:sp>
      <p:sp>
        <p:nvSpPr>
          <p:cNvPr id="3" name="Tijdelijke aanduiding voor inhoud 2">
            <a:extLst>
              <a:ext uri="{FF2B5EF4-FFF2-40B4-BE49-F238E27FC236}">
                <a16:creationId xmlns:a16="http://schemas.microsoft.com/office/drawing/2014/main" id="{0F0F9D8E-B1C9-4061-B712-681F73D264CF}"/>
              </a:ext>
            </a:extLst>
          </p:cNvPr>
          <p:cNvSpPr>
            <a:spLocks noGrp="1"/>
          </p:cNvSpPr>
          <p:nvPr>
            <p:ph idx="1"/>
          </p:nvPr>
        </p:nvSpPr>
        <p:spPr>
          <a:xfrm>
            <a:off x="912249" y="1396335"/>
            <a:ext cx="10908276" cy="4733002"/>
          </a:xfrm>
        </p:spPr>
        <p:txBody>
          <a:bodyPr/>
          <a:lstStyle/>
          <a:p>
            <a:pPr marL="0" indent="0">
              <a:buNone/>
            </a:pPr>
            <a:r>
              <a:rPr lang="nl-NL"/>
              <a:t>De vorming van neerslag is gebaseerd op een paar algemene principes.</a:t>
            </a:r>
          </a:p>
          <a:p>
            <a:endParaRPr lang="nl-NL"/>
          </a:p>
          <a:p>
            <a:r>
              <a:rPr lang="nl-NL"/>
              <a:t>Koude lucht kan minder water bevatten dan warme lucht</a:t>
            </a:r>
          </a:p>
          <a:p>
            <a:r>
              <a:rPr lang="nl-NL"/>
              <a:t>Warme lucht stijgt op, koude lucht daalt</a:t>
            </a:r>
          </a:p>
          <a:p>
            <a:r>
              <a:rPr lang="nl-NL"/>
              <a:t>Hoe hoger je komt, hoe kouder de lucht (6 graden kouder per 1000 meter stijging).</a:t>
            </a:r>
          </a:p>
        </p:txBody>
      </p:sp>
      <p:pic>
        <p:nvPicPr>
          <p:cNvPr id="5" name="Afbeelding 4">
            <a:extLst>
              <a:ext uri="{FF2B5EF4-FFF2-40B4-BE49-F238E27FC236}">
                <a16:creationId xmlns:a16="http://schemas.microsoft.com/office/drawing/2014/main" id="{D10557D1-AF53-827F-9DD6-1983E6CA6C30}"/>
              </a:ext>
            </a:extLst>
          </p:cNvPr>
          <p:cNvPicPr>
            <a:picLocks noChangeAspect="1"/>
          </p:cNvPicPr>
          <p:nvPr/>
        </p:nvPicPr>
        <p:blipFill>
          <a:blip r:embed="rId2"/>
          <a:stretch>
            <a:fillRect/>
          </a:stretch>
        </p:blipFill>
        <p:spPr>
          <a:xfrm>
            <a:off x="4700100" y="4027239"/>
            <a:ext cx="4766569" cy="2500142"/>
          </a:xfrm>
          <a:prstGeom prst="rect">
            <a:avLst/>
          </a:prstGeom>
        </p:spPr>
      </p:pic>
    </p:spTree>
    <p:extLst>
      <p:ext uri="{BB962C8B-B14F-4D97-AF65-F5344CB8AC3E}">
        <p14:creationId xmlns:p14="http://schemas.microsoft.com/office/powerpoint/2010/main" val="261460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6937108" y="5647605"/>
            <a:ext cx="8833383" cy="1325563"/>
          </a:xfrm>
        </p:spPr>
        <p:txBody>
          <a:bodyPr/>
          <a:lstStyle/>
          <a:p>
            <a:r>
              <a:rPr lang="nl-NL"/>
              <a:t>Energie uit water</a:t>
            </a:r>
          </a:p>
        </p:txBody>
      </p:sp>
      <p:pic>
        <p:nvPicPr>
          <p:cNvPr id="3" name="Afbeelding 2">
            <a:extLst>
              <a:ext uri="{FF2B5EF4-FFF2-40B4-BE49-F238E27FC236}">
                <a16:creationId xmlns:a16="http://schemas.microsoft.com/office/drawing/2014/main" id="{5D858B80-9B55-47C7-8923-ABF292287A62}"/>
              </a:ext>
            </a:extLst>
          </p:cNvPr>
          <p:cNvPicPr>
            <a:picLocks noChangeAspect="1"/>
          </p:cNvPicPr>
          <p:nvPr/>
        </p:nvPicPr>
        <p:blipFill>
          <a:blip r:embed="rId2"/>
          <a:stretch>
            <a:fillRect/>
          </a:stretch>
        </p:blipFill>
        <p:spPr>
          <a:xfrm>
            <a:off x="624794" y="668678"/>
            <a:ext cx="9839325" cy="4800600"/>
          </a:xfrm>
          <a:prstGeom prst="rect">
            <a:avLst/>
          </a:prstGeom>
        </p:spPr>
      </p:pic>
    </p:spTree>
    <p:extLst>
      <p:ext uri="{BB962C8B-B14F-4D97-AF65-F5344CB8AC3E}">
        <p14:creationId xmlns:p14="http://schemas.microsoft.com/office/powerpoint/2010/main" val="229047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A046-7DD3-4805-B109-060274D40937}"/>
              </a:ext>
            </a:extLst>
          </p:cNvPr>
          <p:cNvSpPr>
            <a:spLocks noGrp="1"/>
          </p:cNvSpPr>
          <p:nvPr>
            <p:ph type="title"/>
          </p:nvPr>
        </p:nvSpPr>
        <p:spPr/>
        <p:txBody>
          <a:bodyPr/>
          <a:lstStyle/>
          <a:p>
            <a:r>
              <a:rPr lang="nl-NL"/>
              <a:t>Zonne-energie </a:t>
            </a:r>
          </a:p>
        </p:txBody>
      </p:sp>
      <p:sp>
        <p:nvSpPr>
          <p:cNvPr id="3" name="Tijdelijke aanduiding voor inhoud 2">
            <a:extLst>
              <a:ext uri="{FF2B5EF4-FFF2-40B4-BE49-F238E27FC236}">
                <a16:creationId xmlns:a16="http://schemas.microsoft.com/office/drawing/2014/main" id="{552610EF-6328-453D-8875-E44440C741E8}"/>
              </a:ext>
            </a:extLst>
          </p:cNvPr>
          <p:cNvSpPr>
            <a:spLocks noGrp="1"/>
          </p:cNvSpPr>
          <p:nvPr>
            <p:ph idx="1"/>
          </p:nvPr>
        </p:nvSpPr>
        <p:spPr/>
        <p:txBody>
          <a:bodyPr/>
          <a:lstStyle/>
          <a:p>
            <a:pPr marL="0" indent="0">
              <a:buNone/>
            </a:pPr>
            <a:r>
              <a:rPr lang="nl-NL"/>
              <a:t>Manieren waarop zonne-energie wordt gebruikt:</a:t>
            </a:r>
          </a:p>
          <a:p>
            <a:r>
              <a:rPr lang="nl-NL"/>
              <a:t>PV-panelen: Zon naar elektriciteit</a:t>
            </a:r>
          </a:p>
          <a:p>
            <a:r>
              <a:rPr lang="nl-NL" err="1"/>
              <a:t>Zonne-collectoren</a:t>
            </a:r>
            <a:r>
              <a:rPr lang="nl-NL"/>
              <a:t>: Zon naar warm water</a:t>
            </a:r>
          </a:p>
          <a:p>
            <a:r>
              <a:rPr lang="nl-NL"/>
              <a:t>Zonnekrachtcentrale: Zon naar stoom naar elektriciteit</a:t>
            </a:r>
          </a:p>
          <a:p>
            <a:endParaRPr lang="nl-NL"/>
          </a:p>
          <a:p>
            <a:endParaRPr lang="nl-NL"/>
          </a:p>
        </p:txBody>
      </p:sp>
      <p:pic>
        <p:nvPicPr>
          <p:cNvPr id="4" name="Afbeelding 3">
            <a:extLst>
              <a:ext uri="{FF2B5EF4-FFF2-40B4-BE49-F238E27FC236}">
                <a16:creationId xmlns:a16="http://schemas.microsoft.com/office/drawing/2014/main" id="{91328561-8249-452A-A8EC-93C773C23C8B}"/>
              </a:ext>
            </a:extLst>
          </p:cNvPr>
          <p:cNvPicPr>
            <a:picLocks noChangeAspect="1"/>
          </p:cNvPicPr>
          <p:nvPr/>
        </p:nvPicPr>
        <p:blipFill>
          <a:blip r:embed="rId2"/>
          <a:stretch>
            <a:fillRect/>
          </a:stretch>
        </p:blipFill>
        <p:spPr>
          <a:xfrm>
            <a:off x="6859110" y="4227285"/>
            <a:ext cx="3670969" cy="1655989"/>
          </a:xfrm>
          <a:prstGeom prst="rect">
            <a:avLst/>
          </a:prstGeom>
        </p:spPr>
      </p:pic>
      <p:pic>
        <p:nvPicPr>
          <p:cNvPr id="5" name="Afbeelding 4">
            <a:extLst>
              <a:ext uri="{FF2B5EF4-FFF2-40B4-BE49-F238E27FC236}">
                <a16:creationId xmlns:a16="http://schemas.microsoft.com/office/drawing/2014/main" id="{4B32949C-C2C2-42DD-AF33-88D04D1799A8}"/>
              </a:ext>
            </a:extLst>
          </p:cNvPr>
          <p:cNvPicPr>
            <a:picLocks noChangeAspect="1"/>
          </p:cNvPicPr>
          <p:nvPr/>
        </p:nvPicPr>
        <p:blipFill>
          <a:blip r:embed="rId3"/>
          <a:stretch>
            <a:fillRect/>
          </a:stretch>
        </p:blipFill>
        <p:spPr>
          <a:xfrm>
            <a:off x="1288504" y="4227285"/>
            <a:ext cx="2582037" cy="1655990"/>
          </a:xfrm>
          <a:prstGeom prst="rect">
            <a:avLst/>
          </a:prstGeom>
        </p:spPr>
      </p:pic>
      <p:pic>
        <p:nvPicPr>
          <p:cNvPr id="6" name="Afbeelding 5">
            <a:extLst>
              <a:ext uri="{FF2B5EF4-FFF2-40B4-BE49-F238E27FC236}">
                <a16:creationId xmlns:a16="http://schemas.microsoft.com/office/drawing/2014/main" id="{F061C893-BC0A-4A5A-B73D-B6579C5F9CF2}"/>
              </a:ext>
            </a:extLst>
          </p:cNvPr>
          <p:cNvPicPr>
            <a:picLocks noChangeAspect="1"/>
          </p:cNvPicPr>
          <p:nvPr/>
        </p:nvPicPr>
        <p:blipFill>
          <a:blip r:embed="rId4"/>
          <a:stretch>
            <a:fillRect/>
          </a:stretch>
        </p:blipFill>
        <p:spPr>
          <a:xfrm>
            <a:off x="4122057" y="4227285"/>
            <a:ext cx="2485537" cy="1655989"/>
          </a:xfrm>
          <a:prstGeom prst="rect">
            <a:avLst/>
          </a:prstGeom>
        </p:spPr>
      </p:pic>
      <p:pic>
        <p:nvPicPr>
          <p:cNvPr id="7" name="Afbeelding 6">
            <a:extLst>
              <a:ext uri="{FF2B5EF4-FFF2-40B4-BE49-F238E27FC236}">
                <a16:creationId xmlns:a16="http://schemas.microsoft.com/office/drawing/2014/main" id="{B862CDF3-3521-6C00-0A85-602FC1F785E8}"/>
              </a:ext>
            </a:extLst>
          </p:cNvPr>
          <p:cNvPicPr>
            <a:picLocks noChangeAspect="1"/>
          </p:cNvPicPr>
          <p:nvPr/>
        </p:nvPicPr>
        <p:blipFill>
          <a:blip r:embed="rId5"/>
          <a:stretch>
            <a:fillRect/>
          </a:stretch>
        </p:blipFill>
        <p:spPr>
          <a:xfrm>
            <a:off x="9194172" y="1775706"/>
            <a:ext cx="2795571" cy="1920470"/>
          </a:xfrm>
          <a:prstGeom prst="rect">
            <a:avLst/>
          </a:prstGeom>
        </p:spPr>
      </p:pic>
    </p:spTree>
    <p:extLst>
      <p:ext uri="{BB962C8B-B14F-4D97-AF65-F5344CB8AC3E}">
        <p14:creationId xmlns:p14="http://schemas.microsoft.com/office/powerpoint/2010/main" val="194442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4FFFD-9E92-4355-94F7-045B2B672A58}"/>
              </a:ext>
            </a:extLst>
          </p:cNvPr>
          <p:cNvSpPr>
            <a:spLocks noGrp="1"/>
          </p:cNvSpPr>
          <p:nvPr>
            <p:ph type="title"/>
          </p:nvPr>
        </p:nvSpPr>
        <p:spPr/>
        <p:txBody>
          <a:bodyPr/>
          <a:lstStyle/>
          <a:p>
            <a:r>
              <a:rPr lang="nl-NL"/>
              <a:t>Opbrengst zonnepanelen berekenen</a:t>
            </a:r>
          </a:p>
        </p:txBody>
      </p:sp>
      <p:sp>
        <p:nvSpPr>
          <p:cNvPr id="3" name="Tijdelijke aanduiding voor inhoud 2">
            <a:extLst>
              <a:ext uri="{FF2B5EF4-FFF2-40B4-BE49-F238E27FC236}">
                <a16:creationId xmlns:a16="http://schemas.microsoft.com/office/drawing/2014/main" id="{2293E957-82F3-40B6-8F73-D044191E2045}"/>
              </a:ext>
            </a:extLst>
          </p:cNvPr>
          <p:cNvSpPr>
            <a:spLocks noGrp="1"/>
          </p:cNvSpPr>
          <p:nvPr>
            <p:ph idx="1"/>
          </p:nvPr>
        </p:nvSpPr>
        <p:spPr/>
        <p:txBody>
          <a:bodyPr>
            <a:normAutofit/>
          </a:bodyPr>
          <a:lstStyle/>
          <a:p>
            <a:pPr marL="0" indent="0">
              <a:buNone/>
            </a:pPr>
            <a:r>
              <a:rPr lang="nl-NL" sz="3200" b="1"/>
              <a:t>Aantal panelen * Vermogen/paneel * omrekenfactor * verminderingsfactor = Opbrengt per jaar in kWh</a:t>
            </a:r>
          </a:p>
          <a:p>
            <a:pPr marL="0" indent="0">
              <a:buNone/>
            </a:pPr>
            <a:endParaRPr lang="nl-NL" sz="3200" b="1"/>
          </a:p>
          <a:p>
            <a:pPr marL="0" indent="0">
              <a:buNone/>
            </a:pPr>
            <a:endParaRPr lang="nl-NL" sz="3200" b="1"/>
          </a:p>
          <a:p>
            <a:endParaRPr lang="nl-NL" sz="4000" b="1"/>
          </a:p>
        </p:txBody>
      </p:sp>
      <p:pic>
        <p:nvPicPr>
          <p:cNvPr id="4" name="Afbeelding 3">
            <a:extLst>
              <a:ext uri="{FF2B5EF4-FFF2-40B4-BE49-F238E27FC236}">
                <a16:creationId xmlns:a16="http://schemas.microsoft.com/office/drawing/2014/main" id="{91517982-C14A-EE60-1C7C-8F62FA8480B9}"/>
              </a:ext>
            </a:extLst>
          </p:cNvPr>
          <p:cNvPicPr>
            <a:picLocks noChangeAspect="1"/>
          </p:cNvPicPr>
          <p:nvPr/>
        </p:nvPicPr>
        <p:blipFill>
          <a:blip r:embed="rId2"/>
          <a:stretch>
            <a:fillRect/>
          </a:stretch>
        </p:blipFill>
        <p:spPr>
          <a:xfrm>
            <a:off x="838201" y="2824806"/>
            <a:ext cx="3456530" cy="3331497"/>
          </a:xfrm>
          <a:prstGeom prst="rect">
            <a:avLst/>
          </a:prstGeom>
        </p:spPr>
      </p:pic>
      <p:pic>
        <p:nvPicPr>
          <p:cNvPr id="5" name="Afbeelding 4">
            <a:extLst>
              <a:ext uri="{FF2B5EF4-FFF2-40B4-BE49-F238E27FC236}">
                <a16:creationId xmlns:a16="http://schemas.microsoft.com/office/drawing/2014/main" id="{6D3CD9A9-7133-88A5-9C4F-EBC9D187EE0E}"/>
              </a:ext>
            </a:extLst>
          </p:cNvPr>
          <p:cNvPicPr>
            <a:picLocks noChangeAspect="1"/>
          </p:cNvPicPr>
          <p:nvPr/>
        </p:nvPicPr>
        <p:blipFill>
          <a:blip r:embed="rId3"/>
          <a:stretch>
            <a:fillRect/>
          </a:stretch>
        </p:blipFill>
        <p:spPr>
          <a:xfrm>
            <a:off x="5894477" y="2824806"/>
            <a:ext cx="3464757" cy="3331497"/>
          </a:xfrm>
          <a:prstGeom prst="rect">
            <a:avLst/>
          </a:prstGeom>
        </p:spPr>
      </p:pic>
    </p:spTree>
    <p:extLst>
      <p:ext uri="{BB962C8B-B14F-4D97-AF65-F5344CB8AC3E}">
        <p14:creationId xmlns:p14="http://schemas.microsoft.com/office/powerpoint/2010/main" val="422864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a:t>Gezamenlijk plan van gemeenten, waterschappen, provincies en het Rijk. </a:t>
            </a:r>
          </a:p>
          <a:p>
            <a:r>
              <a:rPr lang="nl-NL"/>
              <a:t>Het plan versnelt en intensiveert de aanpak van:</a:t>
            </a:r>
          </a:p>
          <a:p>
            <a:pPr lvl="1"/>
            <a:r>
              <a:rPr lang="nl-NL"/>
              <a:t>wateroverlast</a:t>
            </a:r>
          </a:p>
          <a:p>
            <a:pPr lvl="1"/>
            <a:r>
              <a:rPr lang="nl-NL"/>
              <a:t>gevolgen van overstromingen</a:t>
            </a:r>
          </a:p>
          <a:p>
            <a:pPr lvl="1"/>
            <a:r>
              <a:rPr lang="nl-NL"/>
              <a:t>hittestress</a:t>
            </a:r>
          </a:p>
          <a:p>
            <a:pPr lvl="1"/>
            <a:r>
              <a:rPr lang="nl-NL"/>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46259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6421858-302A-4A15-89BA-FE194473BF61}"/>
              </a:ext>
            </a:extLst>
          </p:cNvPr>
          <p:cNvPicPr>
            <a:picLocks noChangeAspect="1"/>
          </p:cNvPicPr>
          <p:nvPr/>
        </p:nvPicPr>
        <p:blipFill rotWithShape="1">
          <a:blip r:embed="rId2"/>
          <a:srcRect l="35076" t="18317" r="20758" b="16229"/>
          <a:stretch/>
        </p:blipFill>
        <p:spPr>
          <a:xfrm>
            <a:off x="730531" y="341274"/>
            <a:ext cx="6785249" cy="5656315"/>
          </a:xfrm>
          <a:prstGeom prst="rect">
            <a:avLst/>
          </a:prstGeom>
        </p:spPr>
      </p:pic>
    </p:spTree>
    <p:extLst>
      <p:ext uri="{BB962C8B-B14F-4D97-AF65-F5344CB8AC3E}">
        <p14:creationId xmlns:p14="http://schemas.microsoft.com/office/powerpoint/2010/main" val="171232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E8A22-B559-48EB-A650-13AFF51ED898}"/>
              </a:ext>
            </a:extLst>
          </p:cNvPr>
          <p:cNvSpPr>
            <a:spLocks noGrp="1"/>
          </p:cNvSpPr>
          <p:nvPr>
            <p:ph type="title"/>
          </p:nvPr>
        </p:nvSpPr>
        <p:spPr/>
        <p:txBody>
          <a:bodyPr/>
          <a:lstStyle/>
          <a:p>
            <a:endParaRPr lang="nl-NL"/>
          </a:p>
        </p:txBody>
      </p:sp>
      <p:pic>
        <p:nvPicPr>
          <p:cNvPr id="6" name="Tijdelijke aanduiding voor inhoud 5" descr="Afbeelding met schermafbeelding&#10;&#10;Automatisch gegenereerde beschrijving">
            <a:extLst>
              <a:ext uri="{FF2B5EF4-FFF2-40B4-BE49-F238E27FC236}">
                <a16:creationId xmlns:a16="http://schemas.microsoft.com/office/drawing/2014/main" id="{AF7BFE6F-6972-45DD-B51B-5524D4E5572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03" t="3290" r="2275" b="3921"/>
          <a:stretch/>
        </p:blipFill>
        <p:spPr>
          <a:xfrm>
            <a:off x="930468" y="-191387"/>
            <a:ext cx="10534264" cy="7400261"/>
          </a:xfrm>
        </p:spPr>
      </p:pic>
      <p:sp>
        <p:nvSpPr>
          <p:cNvPr id="7" name="Rechthoek 6">
            <a:extLst>
              <a:ext uri="{FF2B5EF4-FFF2-40B4-BE49-F238E27FC236}">
                <a16:creationId xmlns:a16="http://schemas.microsoft.com/office/drawing/2014/main" id="{20EE8DCD-3792-44B5-8F95-177FD66D151A}"/>
              </a:ext>
            </a:extLst>
          </p:cNvPr>
          <p:cNvSpPr/>
          <p:nvPr/>
        </p:nvSpPr>
        <p:spPr>
          <a:xfrm>
            <a:off x="-361506" y="-191387"/>
            <a:ext cx="1313240" cy="7400261"/>
          </a:xfrm>
          <a:prstGeom prst="rect">
            <a:avLst/>
          </a:prstGeom>
          <a:solidFill>
            <a:srgbClr val="EB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8A5DA5-EAE2-4750-B17A-AAA9A5520CF6}"/>
              </a:ext>
            </a:extLst>
          </p:cNvPr>
          <p:cNvSpPr/>
          <p:nvPr/>
        </p:nvSpPr>
        <p:spPr>
          <a:xfrm>
            <a:off x="11443466" y="-297712"/>
            <a:ext cx="1313240" cy="7400261"/>
          </a:xfrm>
          <a:prstGeom prst="rect">
            <a:avLst/>
          </a:prstGeom>
          <a:solidFill>
            <a:srgbClr val="C3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65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A09DF68-62C4-4802-A2F5-907BCBCB45EF}"/>
              </a:ext>
            </a:extLst>
          </p:cNvPr>
          <p:cNvSpPr>
            <a:spLocks noGrp="1"/>
          </p:cNvSpPr>
          <p:nvPr>
            <p:ph type="title"/>
          </p:nvPr>
        </p:nvSpPr>
        <p:spPr/>
        <p:txBody>
          <a:bodyPr/>
          <a:lstStyle/>
          <a:p>
            <a:r>
              <a:rPr lang="nl-NL"/>
              <a:t>Regionale Energie Strategie</a:t>
            </a:r>
          </a:p>
        </p:txBody>
      </p:sp>
      <p:sp>
        <p:nvSpPr>
          <p:cNvPr id="6" name="Tijdelijke aanduiding voor inhoud 5">
            <a:extLst>
              <a:ext uri="{FF2B5EF4-FFF2-40B4-BE49-F238E27FC236}">
                <a16:creationId xmlns:a16="http://schemas.microsoft.com/office/drawing/2014/main" id="{A2662DB9-7520-429C-9FCB-334E8FF12990}"/>
              </a:ext>
            </a:extLst>
          </p:cNvPr>
          <p:cNvSpPr>
            <a:spLocks noGrp="1"/>
          </p:cNvSpPr>
          <p:nvPr>
            <p:ph idx="1"/>
          </p:nvPr>
        </p:nvSpPr>
        <p:spPr/>
        <p:txBody>
          <a:bodyPr>
            <a:normAutofit fontScale="92500"/>
          </a:bodyPr>
          <a:lstStyle/>
          <a:p>
            <a:pPr marL="0" indent="0">
              <a:buNone/>
            </a:pPr>
            <a:r>
              <a:rPr lang="nl-NL" err="1"/>
              <a:t>Één</a:t>
            </a:r>
            <a:r>
              <a:rPr lang="nl-NL"/>
              <a:t> van de afspraken is dat 30 energieregio’s in Nederland onderzoeken:</a:t>
            </a:r>
          </a:p>
          <a:p>
            <a:r>
              <a:rPr lang="nl-NL"/>
              <a:t>Waar en hoe het best duurzame elektriciteit op land (wind en zon) opgewekt kan worden. </a:t>
            </a:r>
          </a:p>
          <a:p>
            <a:r>
              <a:rPr lang="nl-NL"/>
              <a:t>Welke warmtebronnen te gebruiken zijn zodat wijken en gebouwen van het aardgas af kunnen. </a:t>
            </a:r>
          </a:p>
          <a:p>
            <a:r>
              <a:rPr lang="nl-NL"/>
              <a:t>Waar is ruimte en hoeveel? Zijn de plekken maatschappelijk gezien acceptabel en financieel haalbaar? </a:t>
            </a:r>
          </a:p>
          <a:p>
            <a:pPr marL="0" indent="0">
              <a:buNone/>
            </a:pPr>
            <a:r>
              <a:rPr lang="nl-NL"/>
              <a:t>In een Regionale Energiestrategie (RES) beschrijft elke energieregio zijn eigen keuzes. Het Nationaal Programma RES ondersteunt de regio's bij het maken van de RES.</a:t>
            </a:r>
          </a:p>
        </p:txBody>
      </p:sp>
    </p:spTree>
    <p:extLst>
      <p:ext uri="{BB962C8B-B14F-4D97-AF65-F5344CB8AC3E}">
        <p14:creationId xmlns:p14="http://schemas.microsoft.com/office/powerpoint/2010/main" val="2342401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5FF22-1F30-4687-9177-FDF6195F0D53}"/>
              </a:ext>
            </a:extLst>
          </p:cNvPr>
          <p:cNvSpPr>
            <a:spLocks noGrp="1"/>
          </p:cNvSpPr>
          <p:nvPr>
            <p:ph type="title"/>
          </p:nvPr>
        </p:nvSpPr>
        <p:spPr>
          <a:xfrm>
            <a:off x="609600" y="274639"/>
            <a:ext cx="10972800" cy="1143000"/>
          </a:xfrm>
        </p:spPr>
        <p:txBody>
          <a:bodyPr anchor="ctr">
            <a:normAutofit/>
          </a:bodyPr>
          <a:lstStyle/>
          <a:p>
            <a:pPr algn="l"/>
            <a:r>
              <a:rPr lang="nl-NL"/>
              <a:t>Ruimtelijke principes</a:t>
            </a:r>
          </a:p>
        </p:txBody>
      </p:sp>
      <p:pic>
        <p:nvPicPr>
          <p:cNvPr id="4" name="Afbeelding 3">
            <a:extLst>
              <a:ext uri="{FF2B5EF4-FFF2-40B4-BE49-F238E27FC236}">
                <a16:creationId xmlns:a16="http://schemas.microsoft.com/office/drawing/2014/main" id="{DE5CB8AD-2053-4845-8286-08F4DDB3B6FF}"/>
              </a:ext>
            </a:extLst>
          </p:cNvPr>
          <p:cNvPicPr>
            <a:picLocks noChangeAspect="1"/>
          </p:cNvPicPr>
          <p:nvPr/>
        </p:nvPicPr>
        <p:blipFill>
          <a:blip r:embed="rId2"/>
          <a:stretch>
            <a:fillRect/>
          </a:stretch>
        </p:blipFill>
        <p:spPr>
          <a:xfrm>
            <a:off x="1967541" y="1382373"/>
            <a:ext cx="3093120" cy="4525963"/>
          </a:xfrm>
          <a:prstGeom prst="rect">
            <a:avLst/>
          </a:prstGeom>
          <a:noFill/>
        </p:spPr>
      </p:pic>
      <p:sp>
        <p:nvSpPr>
          <p:cNvPr id="3" name="Tijdelijke aanduiding voor inhoud 2">
            <a:extLst>
              <a:ext uri="{FF2B5EF4-FFF2-40B4-BE49-F238E27FC236}">
                <a16:creationId xmlns:a16="http://schemas.microsoft.com/office/drawing/2014/main" id="{A76D8E6C-AE05-4F53-B6B2-1C36156BBE4D}"/>
              </a:ext>
            </a:extLst>
          </p:cNvPr>
          <p:cNvSpPr>
            <a:spLocks noGrp="1"/>
          </p:cNvSpPr>
          <p:nvPr>
            <p:ph sz="half" idx="2"/>
          </p:nvPr>
        </p:nvSpPr>
        <p:spPr>
          <a:xfrm>
            <a:off x="6197600" y="1600201"/>
            <a:ext cx="5384800" cy="4525963"/>
          </a:xfrm>
        </p:spPr>
        <p:txBody>
          <a:bodyPr>
            <a:normAutofit/>
          </a:bodyPr>
          <a:lstStyle/>
          <a:p>
            <a:pPr marL="0" indent="0">
              <a:lnSpc>
                <a:spcPct val="90000"/>
              </a:lnSpc>
              <a:buNone/>
            </a:pPr>
            <a:r>
              <a:rPr lang="nl-NL" sz="2133"/>
              <a:t>In het Ontwerp-Klimaatakkoord en de RES-handleiding staan de volgende vier ruimtelijke principes genoemd:</a:t>
            </a:r>
          </a:p>
          <a:p>
            <a:pPr>
              <a:lnSpc>
                <a:spcPct val="90000"/>
              </a:lnSpc>
            </a:pPr>
            <a:r>
              <a:rPr lang="nl-NL" sz="2133"/>
              <a:t>Zuinig en meervoudig ruimtegebruik;</a:t>
            </a:r>
          </a:p>
          <a:p>
            <a:pPr>
              <a:lnSpc>
                <a:spcPct val="90000"/>
              </a:lnSpc>
            </a:pPr>
            <a:r>
              <a:rPr lang="nl-NL" sz="2133"/>
              <a:t>Vraag en aanbod zo veel mogelijk dicht bij elkaar;</a:t>
            </a:r>
          </a:p>
          <a:p>
            <a:pPr>
              <a:lnSpc>
                <a:spcPct val="90000"/>
              </a:lnSpc>
            </a:pPr>
            <a:r>
              <a:rPr lang="nl-NL" sz="2133"/>
              <a:t>Combineren van opgaven en investeringen;</a:t>
            </a:r>
          </a:p>
          <a:p>
            <a:pPr>
              <a:lnSpc>
                <a:spcPct val="90000"/>
              </a:lnSpc>
            </a:pPr>
            <a:r>
              <a:rPr lang="nl-NL" sz="2133"/>
              <a:t>Aansluiten bij </a:t>
            </a:r>
            <a:r>
              <a:rPr lang="nl-NL" sz="2133" err="1"/>
              <a:t>gebiedsspecifieke</a:t>
            </a:r>
            <a:r>
              <a:rPr lang="nl-NL" sz="2133"/>
              <a:t> kenmerken.</a:t>
            </a:r>
          </a:p>
        </p:txBody>
      </p:sp>
    </p:spTree>
    <p:extLst>
      <p:ext uri="{BB962C8B-B14F-4D97-AF65-F5344CB8AC3E}">
        <p14:creationId xmlns:p14="http://schemas.microsoft.com/office/powerpoint/2010/main" val="246488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F2DFFB70-1EC5-4568-803C-FD6B6B4D2425}"/>
              </a:ext>
            </a:extLst>
          </p:cNvPr>
          <p:cNvPicPr>
            <a:picLocks noGrp="1" noChangeAspect="1"/>
          </p:cNvPicPr>
          <p:nvPr>
            <p:ph sz="half" idx="1"/>
          </p:nvPr>
        </p:nvPicPr>
        <p:blipFill>
          <a:blip r:embed="rId2"/>
          <a:stretch>
            <a:fillRect/>
          </a:stretch>
        </p:blipFill>
        <p:spPr>
          <a:xfrm>
            <a:off x="692933" y="761332"/>
            <a:ext cx="5403067" cy="3306189"/>
          </a:xfrm>
        </p:spPr>
      </p:pic>
      <p:sp>
        <p:nvSpPr>
          <p:cNvPr id="2" name="Titel 1">
            <a:extLst>
              <a:ext uri="{FF2B5EF4-FFF2-40B4-BE49-F238E27FC236}">
                <a16:creationId xmlns:a16="http://schemas.microsoft.com/office/drawing/2014/main" id="{2826D23E-10CD-438D-9002-77DAE763F0BB}"/>
              </a:ext>
            </a:extLst>
          </p:cNvPr>
          <p:cNvSpPr>
            <a:spLocks noGrp="1"/>
          </p:cNvSpPr>
          <p:nvPr>
            <p:ph type="title"/>
          </p:nvPr>
        </p:nvSpPr>
        <p:spPr>
          <a:xfrm>
            <a:off x="2313708" y="274639"/>
            <a:ext cx="9268691" cy="750597"/>
          </a:xfrm>
        </p:spPr>
        <p:txBody>
          <a:bodyPr>
            <a:normAutofit/>
          </a:bodyPr>
          <a:lstStyle/>
          <a:p>
            <a:pPr algn="l"/>
            <a:r>
              <a:rPr lang="nl-NL"/>
              <a:t>Ladders</a:t>
            </a:r>
          </a:p>
        </p:txBody>
      </p:sp>
      <p:pic>
        <p:nvPicPr>
          <p:cNvPr id="4" name="Tijdelijke aanduiding voor inhoud 4">
            <a:extLst>
              <a:ext uri="{FF2B5EF4-FFF2-40B4-BE49-F238E27FC236}">
                <a16:creationId xmlns:a16="http://schemas.microsoft.com/office/drawing/2014/main" id="{77959A52-4E1F-397B-7DF2-9D9FA6787D59}"/>
              </a:ext>
            </a:extLst>
          </p:cNvPr>
          <p:cNvPicPr>
            <a:picLocks noGrp="1" noChangeAspect="1"/>
          </p:cNvPicPr>
          <p:nvPr>
            <p:ph sz="half" idx="2"/>
          </p:nvPr>
        </p:nvPicPr>
        <p:blipFill>
          <a:blip r:embed="rId3"/>
          <a:stretch>
            <a:fillRect/>
          </a:stretch>
        </p:blipFill>
        <p:spPr>
          <a:xfrm>
            <a:off x="6353493" y="1834699"/>
            <a:ext cx="4947114" cy="4073105"/>
          </a:xfrm>
          <a:prstGeom prst="rect">
            <a:avLst/>
          </a:prstGeom>
        </p:spPr>
      </p:pic>
    </p:spTree>
    <p:extLst>
      <p:ext uri="{BB962C8B-B14F-4D97-AF65-F5344CB8AC3E}">
        <p14:creationId xmlns:p14="http://schemas.microsoft.com/office/powerpoint/2010/main" val="270275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1362514" y="2019912"/>
            <a:ext cx="5185595" cy="3071659"/>
          </a:xfrm>
          <a:prstGeom prst="rect">
            <a:avLst/>
          </a:prstGeom>
        </p:spPr>
      </p:pic>
      <p:pic>
        <p:nvPicPr>
          <p:cNvPr id="6" name="Afbeelding 5">
            <a:extLst>
              <a:ext uri="{FF2B5EF4-FFF2-40B4-BE49-F238E27FC236}">
                <a16:creationId xmlns:a16="http://schemas.microsoft.com/office/drawing/2014/main" id="{F7B61B57-6473-615A-AE16-BCE675254B50}"/>
              </a:ext>
            </a:extLst>
          </p:cNvPr>
          <p:cNvPicPr>
            <a:picLocks noChangeAspect="1"/>
          </p:cNvPicPr>
          <p:nvPr/>
        </p:nvPicPr>
        <p:blipFill>
          <a:blip r:embed="rId3"/>
          <a:stretch>
            <a:fillRect/>
          </a:stretch>
        </p:blipFill>
        <p:spPr>
          <a:xfrm>
            <a:off x="7677928" y="2296217"/>
            <a:ext cx="3552825" cy="2647950"/>
          </a:xfrm>
          <a:prstGeom prst="rect">
            <a:avLst/>
          </a:prstGeom>
        </p:spPr>
      </p:pic>
    </p:spTree>
    <p:extLst>
      <p:ext uri="{BB962C8B-B14F-4D97-AF65-F5344CB8AC3E}">
        <p14:creationId xmlns:p14="http://schemas.microsoft.com/office/powerpoint/2010/main" val="184063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14617B-34FB-461C-8E67-834181ED0191}"/>
              </a:ext>
            </a:extLst>
          </p:cNvPr>
          <p:cNvSpPr>
            <a:spLocks noGrp="1"/>
          </p:cNvSpPr>
          <p:nvPr>
            <p:ph idx="1"/>
          </p:nvPr>
        </p:nvSpPr>
        <p:spPr>
          <a:xfrm>
            <a:off x="874334" y="1451241"/>
            <a:ext cx="9605172" cy="4805963"/>
          </a:xfrm>
        </p:spPr>
        <p:txBody>
          <a:bodyPr>
            <a:normAutofit/>
          </a:bodyPr>
          <a:lstStyle/>
          <a:p>
            <a:pPr marL="0" lvl="0" indent="0" eaLnBrk="0" fontAlgn="base" hangingPunct="0">
              <a:spcBef>
                <a:spcPct val="0"/>
              </a:spcBef>
              <a:spcAft>
                <a:spcPct val="0"/>
              </a:spcAft>
              <a:buNone/>
            </a:pPr>
            <a:r>
              <a:rPr lang="nl-NL" sz="2400" b="0" i="0">
                <a:solidFill>
                  <a:srgbClr val="202122"/>
                </a:solidFill>
                <a:effectLst/>
                <a:latin typeface="Arial" panose="020B0604020202020204" pitchFamily="34" charset="0"/>
              </a:rPr>
              <a:t>De </a:t>
            </a:r>
            <a:r>
              <a:rPr lang="nl-NL" sz="2400" b="1" i="0">
                <a:solidFill>
                  <a:srgbClr val="202122"/>
                </a:solidFill>
                <a:effectLst/>
                <a:latin typeface="Arial" panose="020B0604020202020204" pitchFamily="34" charset="0"/>
              </a:rPr>
              <a:t>relatieve luchtvochtigheid</a:t>
            </a:r>
            <a:r>
              <a:rPr lang="nl-NL" sz="2400" b="0" i="0">
                <a:solidFill>
                  <a:srgbClr val="202122"/>
                </a:solidFill>
                <a:effectLst/>
                <a:latin typeface="Arial" panose="020B0604020202020204" pitchFamily="34" charset="0"/>
              </a:rPr>
              <a:t>, in procenten, geeft aan hoeveel waterdamp zich </a:t>
            </a:r>
            <a:r>
              <a:rPr lang="nl-NL" sz="2400">
                <a:solidFill>
                  <a:srgbClr val="202122"/>
                </a:solidFill>
                <a:latin typeface="Arial" panose="020B0604020202020204" pitchFamily="34" charset="0"/>
              </a:rPr>
              <a:t>in de lucht </a:t>
            </a:r>
            <a:r>
              <a:rPr lang="nl-NL" sz="2400" b="0" i="0">
                <a:solidFill>
                  <a:srgbClr val="202122"/>
                </a:solidFill>
                <a:effectLst/>
                <a:latin typeface="Arial" panose="020B0604020202020204" pitchFamily="34" charset="0"/>
              </a:rPr>
              <a:t>bevindt ten opzichte van de maximale hoeveelheid waterdamp.</a:t>
            </a:r>
            <a:endParaRPr lang="nl-NL" sz="2400"/>
          </a:p>
        </p:txBody>
      </p:sp>
      <p:sp>
        <p:nvSpPr>
          <p:cNvPr id="2" name="Titel 1">
            <a:extLst>
              <a:ext uri="{FF2B5EF4-FFF2-40B4-BE49-F238E27FC236}">
                <a16:creationId xmlns:a16="http://schemas.microsoft.com/office/drawing/2014/main" id="{2764A782-EE98-46AD-B4B1-16BBB07FC3E7}"/>
              </a:ext>
            </a:extLst>
          </p:cNvPr>
          <p:cNvSpPr>
            <a:spLocks noGrp="1"/>
          </p:cNvSpPr>
          <p:nvPr>
            <p:ph type="title"/>
          </p:nvPr>
        </p:nvSpPr>
        <p:spPr/>
        <p:txBody>
          <a:bodyPr/>
          <a:lstStyle/>
          <a:p>
            <a:r>
              <a:rPr lang="nl-NL"/>
              <a:t>Relatieve luchtvochtigheid</a:t>
            </a:r>
          </a:p>
        </p:txBody>
      </p:sp>
      <p:sp>
        <p:nvSpPr>
          <p:cNvPr id="5" name="AutoShape 3" descr="{\displaystyle \left(\phi \right)}">
            <a:extLst>
              <a:ext uri="{FF2B5EF4-FFF2-40B4-BE49-F238E27FC236}">
                <a16:creationId xmlns:a16="http://schemas.microsoft.com/office/drawing/2014/main" id="{52EC0E68-DF35-4772-8104-4933AEAD6D48}"/>
              </a:ext>
            </a:extLst>
          </p:cNvPr>
          <p:cNvSpPr>
            <a:spLocks noChangeAspect="1" noChangeArrowheads="1"/>
          </p:cNvSpPr>
          <p:nvPr/>
        </p:nvSpPr>
        <p:spPr bwMode="auto">
          <a:xfrm>
            <a:off x="1754188"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isplaystyle \left({e_{w}}\right)}">
            <a:extLst>
              <a:ext uri="{FF2B5EF4-FFF2-40B4-BE49-F238E27FC236}">
                <a16:creationId xmlns:a16="http://schemas.microsoft.com/office/drawing/2014/main" id="{13CC7108-F092-47FB-A1E4-65AA347E652A}"/>
              </a:ext>
            </a:extLst>
          </p:cNvPr>
          <p:cNvSpPr>
            <a:spLocks noChangeAspect="1" noChangeArrowheads="1"/>
          </p:cNvSpPr>
          <p:nvPr/>
        </p:nvSpPr>
        <p:spPr bwMode="auto">
          <a:xfrm>
            <a:off x="8924925"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5" descr="{\displaystyle \left({{e^{*}}_{w}}\right)}">
            <a:extLst>
              <a:ext uri="{FF2B5EF4-FFF2-40B4-BE49-F238E27FC236}">
                <a16:creationId xmlns:a16="http://schemas.microsoft.com/office/drawing/2014/main" id="{EF965F18-EEE2-4E46-AD5B-3C87929090B5}"/>
              </a:ext>
            </a:extLst>
          </p:cNvPr>
          <p:cNvSpPr>
            <a:spLocks noChangeAspect="1" noChangeArrowheads="1"/>
          </p:cNvSpPr>
          <p:nvPr/>
        </p:nvSpPr>
        <p:spPr bwMode="auto">
          <a:xfrm>
            <a:off x="12399963"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displaystyle \phi ={{e_{w}} \over {{e^{*}}_{w}}}\times 100\%}">
            <a:extLst>
              <a:ext uri="{FF2B5EF4-FFF2-40B4-BE49-F238E27FC236}">
                <a16:creationId xmlns:a16="http://schemas.microsoft.com/office/drawing/2014/main" id="{FF28420E-F558-4363-AE11-24FFB287A663}"/>
              </a:ext>
            </a:extLst>
          </p:cNvPr>
          <p:cNvSpPr>
            <a:spLocks noChangeAspect="1" noChangeArrowheads="1"/>
          </p:cNvSpPr>
          <p:nvPr/>
        </p:nvSpPr>
        <p:spPr bwMode="auto">
          <a:xfrm>
            <a:off x="196850"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8" descr="{\displaystyle \left(\phi \right)}">
            <a:extLst>
              <a:ext uri="{FF2B5EF4-FFF2-40B4-BE49-F238E27FC236}">
                <a16:creationId xmlns:a16="http://schemas.microsoft.com/office/drawing/2014/main" id="{D935DEBD-C470-448D-8BD8-806BD798E93B}"/>
              </a:ext>
            </a:extLst>
          </p:cNvPr>
          <p:cNvSpPr>
            <a:spLocks noChangeAspect="1" noChangeArrowheads="1"/>
          </p:cNvSpPr>
          <p:nvPr/>
        </p:nvSpPr>
        <p:spPr bwMode="auto">
          <a:xfrm>
            <a:off x="1719263"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9" descr="{\displaystyle \left({e_{w}}\right)}">
            <a:extLst>
              <a:ext uri="{FF2B5EF4-FFF2-40B4-BE49-F238E27FC236}">
                <a16:creationId xmlns:a16="http://schemas.microsoft.com/office/drawing/2014/main" id="{45803AA5-F09E-436F-B5FA-F59C0E840AA0}"/>
              </a:ext>
            </a:extLst>
          </p:cNvPr>
          <p:cNvSpPr>
            <a:spLocks noChangeAspect="1" noChangeArrowheads="1"/>
          </p:cNvSpPr>
          <p:nvPr/>
        </p:nvSpPr>
        <p:spPr bwMode="auto">
          <a:xfrm>
            <a:off x="8890000"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0" descr="{\displaystyle \left({{e^{*}}_{w}}\right)}">
            <a:extLst>
              <a:ext uri="{FF2B5EF4-FFF2-40B4-BE49-F238E27FC236}">
                <a16:creationId xmlns:a16="http://schemas.microsoft.com/office/drawing/2014/main" id="{CA79CEAB-F3C3-4196-86AA-ED7FC89FA29C}"/>
              </a:ext>
            </a:extLst>
          </p:cNvPr>
          <p:cNvSpPr>
            <a:spLocks noChangeAspect="1" noChangeArrowheads="1"/>
          </p:cNvSpPr>
          <p:nvPr/>
        </p:nvSpPr>
        <p:spPr bwMode="auto">
          <a:xfrm>
            <a:off x="12365038"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9308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a:xfrm>
            <a:off x="942668" y="199206"/>
            <a:ext cx="10515600" cy="1325563"/>
          </a:xfrm>
        </p:spPr>
        <p:txBody>
          <a:bodyPr/>
          <a:lstStyle/>
          <a:p>
            <a:r>
              <a:rPr lang="nl-NL"/>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983515" y="1226248"/>
            <a:ext cx="9226987" cy="4929411"/>
          </a:xfrm>
        </p:spPr>
        <p:txBody>
          <a:bodyPr vert="horz" lIns="91440" tIns="45720" rIns="91440" bIns="45720" rtlCol="0" anchor="t">
            <a:normAutofit/>
          </a:bodyPr>
          <a:lstStyle/>
          <a:p>
            <a:r>
              <a:rPr lang="nl-NL" dirty="0"/>
              <a:t>Een gemiddelde regendruppel is </a:t>
            </a:r>
            <a:r>
              <a:rPr lang="nl-NL" b="1" dirty="0"/>
              <a:t>0,05 ml = 0,05 cm3</a:t>
            </a:r>
            <a:endParaRPr lang="nl-NL" dirty="0">
              <a:cs typeface="Calibri"/>
            </a:endParaRPr>
          </a:p>
          <a:p>
            <a:r>
              <a:rPr lang="nl-NL" dirty="0"/>
              <a:t>Twintig druppels regen is dus </a:t>
            </a:r>
            <a:r>
              <a:rPr lang="nl-NL" b="1" dirty="0"/>
              <a:t>1 ml </a:t>
            </a:r>
            <a:r>
              <a:rPr lang="nl-NL" dirty="0"/>
              <a:t>regen</a:t>
            </a:r>
          </a:p>
          <a:p>
            <a:endParaRPr lang="nl-NL" dirty="0">
              <a:cs typeface="Calibri"/>
            </a:endParaRPr>
          </a:p>
          <a:p>
            <a:r>
              <a:rPr lang="nl-NL" dirty="0"/>
              <a:t>Eén millimeter regen komt overeen met één liter water op een oppervlakte van één vierkante meter.</a:t>
            </a:r>
            <a:endParaRPr lang="nl-NL" dirty="0">
              <a:cs typeface="Calibri" panose="020F0502020204030204"/>
            </a:endParaRPr>
          </a:p>
          <a:p>
            <a:r>
              <a:rPr lang="nl-NL" dirty="0"/>
              <a:t>Gemiddeld valt er in Nederland </a:t>
            </a:r>
            <a:r>
              <a:rPr lang="nl-NL" b="1" dirty="0"/>
              <a:t>800 mm </a:t>
            </a:r>
            <a:r>
              <a:rPr lang="nl-NL" dirty="0"/>
              <a:t>regen per jaar. Dus </a:t>
            </a:r>
            <a:r>
              <a:rPr lang="nl-NL" b="1" dirty="0"/>
              <a:t>800 liter </a:t>
            </a:r>
            <a:r>
              <a:rPr lang="nl-NL" b="1"/>
              <a:t>per …</a:t>
            </a:r>
            <a:endParaRPr lang="nl-NL" b="1" dirty="0">
              <a:cs typeface="Calibri"/>
            </a:endParaRPr>
          </a:p>
          <a:p>
            <a:endParaRPr lang="nl-NL" dirty="0">
              <a:cs typeface="Calibri"/>
            </a:endParaRPr>
          </a:p>
        </p:txBody>
      </p:sp>
    </p:spTree>
    <p:extLst>
      <p:ext uri="{BB962C8B-B14F-4D97-AF65-F5344CB8AC3E}">
        <p14:creationId xmlns:p14="http://schemas.microsoft.com/office/powerpoint/2010/main" val="388184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ideale bodem</a:t>
            </a:r>
          </a:p>
        </p:txBody>
      </p:sp>
      <p:pic>
        <p:nvPicPr>
          <p:cNvPr id="1026" name="Picture 2" descr="http://library.wur.nl/WebQuery/file/lom/lorenet/images/fl33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08" y="1812089"/>
            <a:ext cx="4646636" cy="314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9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772" t="10872" r="7371" b="5326"/>
          <a:stretch/>
        </p:blipFill>
        <p:spPr>
          <a:xfrm>
            <a:off x="-1" y="0"/>
            <a:ext cx="13370217" cy="6858000"/>
          </a:xfrm>
          <a:prstGeom prst="rect">
            <a:avLst/>
          </a:prstGeom>
        </p:spPr>
      </p:pic>
      <p:sp>
        <p:nvSpPr>
          <p:cNvPr id="2" name="Titel 1"/>
          <p:cNvSpPr>
            <a:spLocks noGrp="1"/>
          </p:cNvSpPr>
          <p:nvPr>
            <p:ph type="title"/>
          </p:nvPr>
        </p:nvSpPr>
        <p:spPr/>
        <p:txBody>
          <a:bodyPr/>
          <a:lstStyle/>
          <a:p>
            <a:r>
              <a:rPr lang="nl-NL">
                <a:solidFill>
                  <a:schemeClr val="bg1"/>
                </a:solidFill>
              </a:rPr>
              <a:t>Organische bestanddelen</a:t>
            </a:r>
          </a:p>
        </p:txBody>
      </p:sp>
      <p:sp>
        <p:nvSpPr>
          <p:cNvPr id="3" name="Tijdelijke aanduiding voor inhoud 2"/>
          <p:cNvSpPr>
            <a:spLocks noGrp="1"/>
          </p:cNvSpPr>
          <p:nvPr>
            <p:ph idx="1"/>
          </p:nvPr>
        </p:nvSpPr>
        <p:spPr/>
        <p:txBody>
          <a:bodyPr>
            <a:normAutofit/>
          </a:bodyPr>
          <a:lstStyle/>
          <a:p>
            <a:r>
              <a:rPr lang="nl-NL">
                <a:solidFill>
                  <a:schemeClr val="bg1"/>
                </a:solidFill>
              </a:rPr>
              <a:t>De organische bestanddelen: dit zijn levende of dode organismen uit de bodem. De organische bestanddelen worden in vier categorieën onderverdeeld: </a:t>
            </a:r>
          </a:p>
          <a:p>
            <a:r>
              <a:rPr lang="nl-NL">
                <a:solidFill>
                  <a:schemeClr val="bg1"/>
                </a:solidFill>
              </a:rPr>
              <a:t>levende planten, dieren en micro-organismen (schimmels, bacteriën)</a:t>
            </a:r>
          </a:p>
          <a:p>
            <a:r>
              <a:rPr lang="nl-NL">
                <a:solidFill>
                  <a:schemeClr val="bg1"/>
                </a:solidFill>
              </a:rPr>
              <a:t>dierlijke uitwerpselen en net afgestorven planten en dieren</a:t>
            </a:r>
          </a:p>
          <a:p>
            <a:r>
              <a:rPr lang="nl-NL">
                <a:solidFill>
                  <a:schemeClr val="bg1"/>
                </a:solidFill>
              </a:rPr>
              <a:t>dode dieren en planten die in afbraak zijn</a:t>
            </a:r>
          </a:p>
          <a:p>
            <a:r>
              <a:rPr lang="nl-NL">
                <a:solidFill>
                  <a:schemeClr val="bg1"/>
                </a:solidFill>
              </a:rPr>
              <a:t>humus (laatste afbraakstadium van planten die rijk zijn aan koolstof). </a:t>
            </a:r>
          </a:p>
        </p:txBody>
      </p:sp>
    </p:spTree>
    <p:extLst>
      <p:ext uri="{BB962C8B-B14F-4D97-AF65-F5344CB8AC3E}">
        <p14:creationId xmlns:p14="http://schemas.microsoft.com/office/powerpoint/2010/main" val="29193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Organische stof</a:t>
            </a:r>
          </a:p>
        </p:txBody>
      </p:sp>
      <p:sp>
        <p:nvSpPr>
          <p:cNvPr id="3" name="Tijdelijke aanduiding voor inhoud 2"/>
          <p:cNvSpPr>
            <a:spLocks noGrp="1"/>
          </p:cNvSpPr>
          <p:nvPr>
            <p:ph idx="1"/>
          </p:nvPr>
        </p:nvSpPr>
        <p:spPr>
          <a:xfrm>
            <a:off x="949120" y="1715883"/>
            <a:ext cx="10871405" cy="4413454"/>
          </a:xfrm>
        </p:spPr>
        <p:txBody>
          <a:bodyPr>
            <a:normAutofit/>
          </a:bodyPr>
          <a:lstStyle/>
          <a:p>
            <a:r>
              <a:rPr lang="nl-NL" b="1" i="1"/>
              <a:t>Organisch materiaal </a:t>
            </a:r>
            <a:r>
              <a:rPr lang="nl-NL"/>
              <a:t>wordt in de bodem door micro-organismen afgebroken. </a:t>
            </a:r>
          </a:p>
          <a:p>
            <a:r>
              <a:rPr lang="nl-NL"/>
              <a:t>Wanneer het vers organisch materiaal zodanig is afgebroken dat het niet langer herkenbaar is, spreken we van </a:t>
            </a:r>
            <a:r>
              <a:rPr lang="nl-NL" b="1" i="1"/>
              <a:t>organische stof</a:t>
            </a:r>
            <a:r>
              <a:rPr lang="nl-NL" i="1"/>
              <a:t> </a:t>
            </a:r>
            <a:r>
              <a:rPr lang="nl-NL"/>
              <a:t>in de bodem. </a:t>
            </a:r>
          </a:p>
          <a:p>
            <a:r>
              <a:rPr lang="nl-NL"/>
              <a:t>Organische stof is een complex mengsel van koolstof houdende verbindingen en bestaat gemiddeld voor 58% uit koolstof. Dit cijfer kan variëren en is onder meer afhankelijk van de leeftijd van de organische stof in de bodem.</a:t>
            </a:r>
          </a:p>
        </p:txBody>
      </p:sp>
    </p:spTree>
    <p:extLst>
      <p:ext uri="{BB962C8B-B14F-4D97-AF65-F5344CB8AC3E}">
        <p14:creationId xmlns:p14="http://schemas.microsoft.com/office/powerpoint/2010/main" val="49125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a:t>Minerale delen: Korrelgrootte in mm</a:t>
            </a:r>
            <a:endParaRPr lang="nl-NL" sz="3600">
              <a:cs typeface="Calibri Light"/>
            </a:endParaRPr>
          </a:p>
        </p:txBody>
      </p:sp>
      <p:pic>
        <p:nvPicPr>
          <p:cNvPr id="14338" name="Picture 2" descr="www.nutrinorm.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807" y="1760579"/>
            <a:ext cx="7079415" cy="40424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927892" y="5479833"/>
            <a:ext cx="7876674" cy="646331"/>
          </a:xfrm>
          <a:prstGeom prst="rect">
            <a:avLst/>
          </a:prstGeom>
          <a:noFill/>
        </p:spPr>
        <p:txBody>
          <a:bodyPr wrap="square" rtlCol="0">
            <a:spAutoFit/>
          </a:bodyPr>
          <a:lstStyle/>
          <a:p>
            <a:r>
              <a:rPr lang="nl-NL" sz="3600"/>
              <a:t>Grind	     </a:t>
            </a:r>
            <a:r>
              <a:rPr lang="nl-NL" sz="2800"/>
              <a:t>zand	  </a:t>
            </a:r>
            <a:r>
              <a:rPr lang="nl-NL" sz="2400" err="1"/>
              <a:t>silt</a:t>
            </a:r>
            <a:r>
              <a:rPr lang="nl-NL" sz="3600"/>
              <a:t>	    </a:t>
            </a:r>
            <a:r>
              <a:rPr lang="nl-NL" sz="2000"/>
              <a:t>klei</a:t>
            </a:r>
            <a:endParaRPr lang="nl-NL" sz="3600"/>
          </a:p>
        </p:txBody>
      </p:sp>
    </p:spTree>
    <p:extLst>
      <p:ext uri="{BB962C8B-B14F-4D97-AF65-F5344CB8AC3E}">
        <p14:creationId xmlns:p14="http://schemas.microsoft.com/office/powerpoint/2010/main" val="284330309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2397C-196E-44BE-9D15-1909B3D28B89}">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3.xml><?xml version="1.0" encoding="utf-8"?>
<ds:datastoreItem xmlns:ds="http://schemas.openxmlformats.org/officeDocument/2006/customXml" ds:itemID="{2EA2FFED-4D11-4B8C-BB6C-AB37847F8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1546</Words>
  <Application>Microsoft Office PowerPoint</Application>
  <PresentationFormat>Breedbeeld</PresentationFormat>
  <Paragraphs>162</Paragraphs>
  <Slides>28</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Calibri</vt:lpstr>
      <vt:lpstr>Calibri Light</vt:lpstr>
      <vt:lpstr>1_Kantoorthema</vt:lpstr>
      <vt:lpstr>Water en energie</vt:lpstr>
      <vt:lpstr>Principes bij neerslag</vt:lpstr>
      <vt:lpstr>PowerPoint-presentatie</vt:lpstr>
      <vt:lpstr>Relatieve luchtvochtigheid</vt:lpstr>
      <vt:lpstr>Rekenen met regen</vt:lpstr>
      <vt:lpstr>De ideale bodem</vt:lpstr>
      <vt:lpstr>Organische bestanddelen</vt:lpstr>
      <vt:lpstr>Organische stof</vt:lpstr>
      <vt:lpstr>Minerale delen: Korrelgrootte in mm</vt:lpstr>
      <vt:lpstr>Water doorlaatbaarheid</vt:lpstr>
      <vt:lpstr>Carbon-farming</vt:lpstr>
      <vt:lpstr>Opgaven voor water in relatie tot bodem </vt:lpstr>
      <vt:lpstr>Relatie met andere opgave</vt:lpstr>
      <vt:lpstr>Hitte-eiland effect</vt:lpstr>
      <vt:lpstr>Water</vt:lpstr>
      <vt:lpstr>Klimaatakkoord</vt:lpstr>
      <vt:lpstr>Energie en ruimtevraag</vt:lpstr>
      <vt:lpstr>Energieverbruik heel Nederland </vt:lpstr>
      <vt:lpstr>Energie uit wind</vt:lpstr>
      <vt:lpstr>Energie uit water</vt:lpstr>
      <vt:lpstr>Zonne-energie </vt:lpstr>
      <vt:lpstr>Opbrengst zonnepanelen berekenen</vt:lpstr>
      <vt:lpstr>Deltaplan Ruimtelijke Adaptatie</vt:lpstr>
      <vt:lpstr>PowerPoint-presentatie</vt:lpstr>
      <vt:lpstr>PowerPoint-presentatie</vt:lpstr>
      <vt:lpstr>Regionale Energie Strategie</vt:lpstr>
      <vt:lpstr>Ruimtelijke principes</vt:lpstr>
      <vt:lpstr>Ladders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10</cp:revision>
  <dcterms:created xsi:type="dcterms:W3CDTF">2022-04-18T20:43:08Z</dcterms:created>
  <dcterms:modified xsi:type="dcterms:W3CDTF">2024-06-18T11:54:19Z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